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sldIdLst>
    <p:sldId id="257" r:id="rId2"/>
    <p:sldId id="293" r:id="rId3"/>
    <p:sldId id="261" r:id="rId4"/>
    <p:sldId id="262" r:id="rId5"/>
    <p:sldId id="286" r:id="rId6"/>
    <p:sldId id="263" r:id="rId7"/>
    <p:sldId id="264" r:id="rId8"/>
    <p:sldId id="265" r:id="rId9"/>
    <p:sldId id="266" r:id="rId10"/>
    <p:sldId id="267" r:id="rId11"/>
    <p:sldId id="28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9" r:id="rId27"/>
    <p:sldId id="291" r:id="rId28"/>
    <p:sldId id="288" r:id="rId29"/>
    <p:sldId id="290" r:id="rId30"/>
    <p:sldId id="292" r:id="rId31"/>
    <p:sldId id="282" r:id="rId32"/>
    <p:sldId id="283" r:id="rId33"/>
    <p:sldId id="294"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71"/>
    <p:restoredTop sz="60000"/>
  </p:normalViewPr>
  <p:slideViewPr>
    <p:cSldViewPr snapToGrid="0" snapToObjects="1">
      <p:cViewPr varScale="1">
        <p:scale>
          <a:sx n="41" d="100"/>
          <a:sy n="41" d="100"/>
        </p:scale>
        <p:origin x="16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27CA52-1ACC-1344-90A4-6AB164CBEDD0}" type="datetimeFigureOut">
              <a:rPr lang="en-US" smtClean="0"/>
              <a:t>3/23/2020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7A1B92-7784-A145-9713-69F07AE019D2}" type="slidenum">
              <a:rPr lang="en-US" smtClean="0"/>
              <a:t>‹#›</a:t>
            </a:fld>
            <a:endParaRPr lang="en-US"/>
          </a:p>
        </p:txBody>
      </p:sp>
    </p:spTree>
    <p:extLst>
      <p:ext uri="{BB962C8B-B14F-4D97-AF65-F5344CB8AC3E}">
        <p14:creationId xmlns:p14="http://schemas.microsoft.com/office/powerpoint/2010/main" val="3271243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Intros</a:t>
            </a:r>
            <a:endParaRPr lang="en-US" dirty="0"/>
          </a:p>
        </p:txBody>
      </p:sp>
      <p:sp>
        <p:nvSpPr>
          <p:cNvPr id="4" name="Slide Number Placeholder 3"/>
          <p:cNvSpPr>
            <a:spLocks noGrp="1"/>
          </p:cNvSpPr>
          <p:nvPr>
            <p:ph type="sldNum" sz="quarter" idx="10"/>
          </p:nvPr>
        </p:nvSpPr>
        <p:spPr/>
        <p:txBody>
          <a:bodyPr/>
          <a:lstStyle/>
          <a:p>
            <a:fld id="{6F7A1B92-7784-A145-9713-69F07AE019D2}" type="slidenum">
              <a:rPr lang="en-US" smtClean="0"/>
              <a:t>1</a:t>
            </a:fld>
            <a:endParaRPr lang="en-US"/>
          </a:p>
        </p:txBody>
      </p:sp>
    </p:spTree>
    <p:extLst>
      <p:ext uri="{BB962C8B-B14F-4D97-AF65-F5344CB8AC3E}">
        <p14:creationId xmlns:p14="http://schemas.microsoft.com/office/powerpoint/2010/main" val="1507508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10</a:t>
            </a:fld>
            <a:endParaRPr lang="en-US"/>
          </a:p>
        </p:txBody>
      </p:sp>
    </p:spTree>
    <p:extLst>
      <p:ext uri="{BB962C8B-B14F-4D97-AF65-F5344CB8AC3E}">
        <p14:creationId xmlns:p14="http://schemas.microsoft.com/office/powerpoint/2010/main" val="974587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6F7A1B92-7784-A145-9713-69F07AE019D2}" type="slidenum">
              <a:rPr lang="en-US" smtClean="0"/>
              <a:t>11</a:t>
            </a:fld>
            <a:endParaRPr lang="en-US"/>
          </a:p>
        </p:txBody>
      </p:sp>
    </p:spTree>
    <p:extLst>
      <p:ext uri="{BB962C8B-B14F-4D97-AF65-F5344CB8AC3E}">
        <p14:creationId xmlns:p14="http://schemas.microsoft.com/office/powerpoint/2010/main" val="1559993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12</a:t>
            </a:fld>
            <a:endParaRPr lang="en-US"/>
          </a:p>
        </p:txBody>
      </p:sp>
    </p:spTree>
    <p:extLst>
      <p:ext uri="{BB962C8B-B14F-4D97-AF65-F5344CB8AC3E}">
        <p14:creationId xmlns:p14="http://schemas.microsoft.com/office/powerpoint/2010/main" val="154046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13</a:t>
            </a:fld>
            <a:endParaRPr lang="en-US"/>
          </a:p>
        </p:txBody>
      </p:sp>
    </p:spTree>
    <p:extLst>
      <p:ext uri="{BB962C8B-B14F-4D97-AF65-F5344CB8AC3E}">
        <p14:creationId xmlns:p14="http://schemas.microsoft.com/office/powerpoint/2010/main" val="2016459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14</a:t>
            </a:fld>
            <a:endParaRPr lang="en-US"/>
          </a:p>
        </p:txBody>
      </p:sp>
    </p:spTree>
    <p:extLst>
      <p:ext uri="{BB962C8B-B14F-4D97-AF65-F5344CB8AC3E}">
        <p14:creationId xmlns:p14="http://schemas.microsoft.com/office/powerpoint/2010/main" val="4012827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15</a:t>
            </a:fld>
            <a:endParaRPr lang="en-US"/>
          </a:p>
        </p:txBody>
      </p:sp>
    </p:spTree>
    <p:extLst>
      <p:ext uri="{BB962C8B-B14F-4D97-AF65-F5344CB8AC3E}">
        <p14:creationId xmlns:p14="http://schemas.microsoft.com/office/powerpoint/2010/main" val="1659436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16</a:t>
            </a:fld>
            <a:endParaRPr lang="en-US"/>
          </a:p>
        </p:txBody>
      </p:sp>
    </p:spTree>
    <p:extLst>
      <p:ext uri="{BB962C8B-B14F-4D97-AF65-F5344CB8AC3E}">
        <p14:creationId xmlns:p14="http://schemas.microsoft.com/office/powerpoint/2010/main" val="3742630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17</a:t>
            </a:fld>
            <a:endParaRPr lang="en-US"/>
          </a:p>
        </p:txBody>
      </p:sp>
    </p:spTree>
    <p:extLst>
      <p:ext uri="{BB962C8B-B14F-4D97-AF65-F5344CB8AC3E}">
        <p14:creationId xmlns:p14="http://schemas.microsoft.com/office/powerpoint/2010/main" val="236252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18</a:t>
            </a:fld>
            <a:endParaRPr lang="en-US"/>
          </a:p>
        </p:txBody>
      </p:sp>
    </p:spTree>
    <p:extLst>
      <p:ext uri="{BB962C8B-B14F-4D97-AF65-F5344CB8AC3E}">
        <p14:creationId xmlns:p14="http://schemas.microsoft.com/office/powerpoint/2010/main" val="902262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19</a:t>
            </a:fld>
            <a:endParaRPr lang="en-US"/>
          </a:p>
        </p:txBody>
      </p:sp>
    </p:spTree>
    <p:extLst>
      <p:ext uri="{BB962C8B-B14F-4D97-AF65-F5344CB8AC3E}">
        <p14:creationId xmlns:p14="http://schemas.microsoft.com/office/powerpoint/2010/main" val="76327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6F7A1B92-7784-A145-9713-69F07AE019D2}" type="slidenum">
              <a:rPr lang="en-US" smtClean="0"/>
              <a:t>2</a:t>
            </a:fld>
            <a:endParaRPr lang="en-US"/>
          </a:p>
        </p:txBody>
      </p:sp>
    </p:spTree>
    <p:extLst>
      <p:ext uri="{BB962C8B-B14F-4D97-AF65-F5344CB8AC3E}">
        <p14:creationId xmlns:p14="http://schemas.microsoft.com/office/powerpoint/2010/main" val="3876388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6F7A1B92-7784-A145-9713-69F07AE019D2}" type="slidenum">
              <a:rPr lang="en-US" smtClean="0"/>
              <a:t>20</a:t>
            </a:fld>
            <a:endParaRPr lang="en-US"/>
          </a:p>
        </p:txBody>
      </p:sp>
    </p:spTree>
    <p:extLst>
      <p:ext uri="{BB962C8B-B14F-4D97-AF65-F5344CB8AC3E}">
        <p14:creationId xmlns:p14="http://schemas.microsoft.com/office/powerpoint/2010/main" val="3710840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21</a:t>
            </a:fld>
            <a:endParaRPr lang="en-US"/>
          </a:p>
        </p:txBody>
      </p:sp>
    </p:spTree>
    <p:extLst>
      <p:ext uri="{BB962C8B-B14F-4D97-AF65-F5344CB8AC3E}">
        <p14:creationId xmlns:p14="http://schemas.microsoft.com/office/powerpoint/2010/main" val="1969832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Patrick</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22</a:t>
            </a:fld>
            <a:endParaRPr lang="en-US"/>
          </a:p>
        </p:txBody>
      </p:sp>
    </p:spTree>
    <p:extLst>
      <p:ext uri="{BB962C8B-B14F-4D97-AF65-F5344CB8AC3E}">
        <p14:creationId xmlns:p14="http://schemas.microsoft.com/office/powerpoint/2010/main" val="25999202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Patrick</a:t>
            </a:r>
            <a:r>
              <a:rPr lang="en-US" baseline="0" dirty="0" smtClean="0"/>
              <a:t> </a:t>
            </a:r>
          </a:p>
          <a:p>
            <a:endParaRPr lang="en-US" dirty="0" smtClean="0"/>
          </a:p>
          <a:p>
            <a:r>
              <a:rPr lang="en-US" dirty="0" smtClean="0"/>
              <a:t>Similar </a:t>
            </a:r>
            <a:r>
              <a:rPr lang="en-US" dirty="0"/>
              <a:t>to mail merge and can customize based on their responses</a:t>
            </a:r>
          </a:p>
          <a:p>
            <a:r>
              <a:rPr lang="en-US" dirty="0"/>
              <a:t>Useful when you want to have an email confirmation for the respondent</a:t>
            </a:r>
          </a:p>
          <a:p>
            <a:r>
              <a:rPr lang="en-US" dirty="0"/>
              <a:t>Useful when you may not check the responses very often and want to know when a new survey is completed</a:t>
            </a:r>
          </a:p>
          <a:p>
            <a:endParaRPr lang="en-US" dirty="0"/>
          </a:p>
          <a:p>
            <a:r>
              <a:rPr lang="en-US" dirty="0"/>
              <a:t>Not useful to get a notification if you’re expecting many responses in a short period of time</a:t>
            </a:r>
          </a:p>
          <a:p>
            <a:endParaRPr lang="en-US" dirty="0"/>
          </a:p>
          <a:p>
            <a:endParaRPr lang="en-US" dirty="0"/>
          </a:p>
          <a:p>
            <a:endParaRPr lang="en-US" dirty="0"/>
          </a:p>
          <a:p>
            <a:r>
              <a:rPr lang="en-US" sz="1200" kern="1200" dirty="0">
                <a:solidFill>
                  <a:schemeClr val="tx1"/>
                </a:solidFill>
                <a:effectLst/>
                <a:latin typeface="+mn-lt"/>
                <a:ea typeface="+mn-ea"/>
                <a:cs typeface="+mn-cs"/>
              </a:rPr>
              <a:t>When and why would you use this? This can be useful for giving the responder confirmation that they filled out the survey. It also might be helpful to send the person administering the survey to get a notification that someone new filled it out, instead of logging into Qualtrics to see if there’s any new responses.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Example: Light therapy check out/check in. With the light therapy check out, we have them fill out their information, but I want them to have a “receipt” that they check it out that includes a due date for return as well more information about how to use the light box. A student worker also gets an email so that she can then update our tracking spreadsheet.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would you use this?</a:t>
            </a:r>
          </a:p>
          <a:p>
            <a:r>
              <a:rPr lang="en-US" sz="1200" kern="1200" dirty="0">
                <a:solidFill>
                  <a:schemeClr val="tx1"/>
                </a:solidFill>
                <a:effectLst/>
                <a:latin typeface="+mn-lt"/>
                <a:ea typeface="+mn-ea"/>
                <a:cs typeface="+mn-cs"/>
              </a:rPr>
              <a:t>At the survey, click on tools, and go to triggers and select “Email Triggers…” You can then fill out the conditions of what gets sent and to whom. You can set up multiple triggers to go to multiple people.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23</a:t>
            </a:fld>
            <a:endParaRPr lang="en-US"/>
          </a:p>
        </p:txBody>
      </p:sp>
    </p:spTree>
    <p:extLst>
      <p:ext uri="{BB962C8B-B14F-4D97-AF65-F5344CB8AC3E}">
        <p14:creationId xmlns:p14="http://schemas.microsoft.com/office/powerpoint/2010/main" val="3315158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Patrick</a:t>
            </a:r>
          </a:p>
          <a:p>
            <a:endParaRPr lang="en-US" dirty="0" smtClean="0"/>
          </a:p>
          <a:p>
            <a:r>
              <a:rPr lang="en-US" dirty="0" smtClean="0"/>
              <a:t>Useful </a:t>
            </a:r>
            <a:r>
              <a:rPr lang="en-US" dirty="0"/>
              <a:t>for registration so you don’t exceed a set number. You can also set up quotas for specific questions. For example, you want volunteers to sign up for multiple time slots. You can close certain times when full, but keep open available times.</a:t>
            </a:r>
          </a:p>
        </p:txBody>
      </p:sp>
      <p:sp>
        <p:nvSpPr>
          <p:cNvPr id="4" name="Slide Number Placeholder 3"/>
          <p:cNvSpPr>
            <a:spLocks noGrp="1"/>
          </p:cNvSpPr>
          <p:nvPr>
            <p:ph type="sldNum" sz="quarter" idx="10"/>
          </p:nvPr>
        </p:nvSpPr>
        <p:spPr/>
        <p:txBody>
          <a:bodyPr/>
          <a:lstStyle/>
          <a:p>
            <a:fld id="{3B40B375-3039-4697-B183-532D37D6FEBD}" type="slidenum">
              <a:rPr lang="en-US" smtClean="0"/>
              <a:t>24</a:t>
            </a:fld>
            <a:endParaRPr lang="en-US"/>
          </a:p>
        </p:txBody>
      </p:sp>
    </p:spTree>
    <p:extLst>
      <p:ext uri="{BB962C8B-B14F-4D97-AF65-F5344CB8AC3E}">
        <p14:creationId xmlns:p14="http://schemas.microsoft.com/office/powerpoint/2010/main" val="1352957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Patrick</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25</a:t>
            </a:fld>
            <a:endParaRPr lang="en-US"/>
          </a:p>
        </p:txBody>
      </p:sp>
    </p:spTree>
    <p:extLst>
      <p:ext uri="{BB962C8B-B14F-4D97-AF65-F5344CB8AC3E}">
        <p14:creationId xmlns:p14="http://schemas.microsoft.com/office/powerpoint/2010/main" val="31289010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Patrick</a:t>
            </a: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When </a:t>
            </a:r>
            <a:r>
              <a:rPr lang="en-US" sz="1200" i="1" kern="1200" dirty="0">
                <a:solidFill>
                  <a:schemeClr val="tx1"/>
                </a:solidFill>
                <a:effectLst/>
                <a:latin typeface="+mn-lt"/>
                <a:ea typeface="+mn-ea"/>
                <a:cs typeface="+mn-cs"/>
              </a:rPr>
              <a:t>would you use this?</a:t>
            </a:r>
            <a:r>
              <a:rPr lang="en-US" sz="1200" kern="1200" dirty="0">
                <a:solidFill>
                  <a:schemeClr val="tx1"/>
                </a:solidFill>
                <a:effectLst/>
                <a:latin typeface="+mn-lt"/>
                <a:ea typeface="+mn-ea"/>
                <a:cs typeface="+mn-cs"/>
              </a:rPr>
              <a:t> When you’re sending to a set group of people and have their individual email addresses. It’s not just an open anonymous link.</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Why would you use this?</a:t>
            </a:r>
            <a:r>
              <a:rPr lang="en-US" sz="1200" kern="1200" dirty="0">
                <a:solidFill>
                  <a:schemeClr val="tx1"/>
                </a:solidFill>
                <a:effectLst/>
                <a:latin typeface="+mn-lt"/>
                <a:ea typeface="+mn-ea"/>
                <a:cs typeface="+mn-cs"/>
              </a:rPr>
              <a:t> There are many advantages to doing this. You can personalize the message to the person (similar to mail merge). You can set it up in advance and have it ready to go. It creates an individualized link so you know if it was filled out or not and can follow up with just the people who haven’t responded. (we’ll talk about this more later). You can link survey response to individual data (this is a little more complicated, but essentially if you already knew the person’s demographic information, you wouldn’t need to ask again).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Example: In SW, we send out a 3-month follow-up survey. I have a list of students that I can set up in advance that goes directly to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would you use this?</a:t>
            </a:r>
          </a:p>
          <a:p>
            <a:r>
              <a:rPr lang="en-US" sz="1200" kern="1200" dirty="0">
                <a:solidFill>
                  <a:schemeClr val="tx1"/>
                </a:solidFill>
                <a:effectLst/>
                <a:latin typeface="+mn-lt"/>
                <a:ea typeface="+mn-ea"/>
                <a:cs typeface="+mn-cs"/>
              </a:rPr>
              <a:t>Let’s assume you’ve already created the survey you want to send out.</a:t>
            </a:r>
          </a:p>
          <a:p>
            <a:r>
              <a:rPr lang="en-US" sz="1200" kern="1200" dirty="0">
                <a:solidFill>
                  <a:schemeClr val="tx1"/>
                </a:solidFill>
                <a:effectLst/>
                <a:latin typeface="+mn-lt"/>
                <a:ea typeface="+mn-ea"/>
                <a:cs typeface="+mn-cs"/>
              </a:rPr>
              <a:t>Then, go to the survey you want to send. And go to distribution. Instead of anonymous link, you’ll want to click on the Email. From there you’ll click on the Compose Email button, which brings you to an email screen where you write your email. If it’s an survey you’ll be sending again and again you can save your email as a template to make it easy to resend.</a:t>
            </a:r>
          </a:p>
          <a:p>
            <a:r>
              <a:rPr lang="en-US" sz="1200" kern="1200" dirty="0">
                <a:solidFill>
                  <a:schemeClr val="tx1"/>
                </a:solidFill>
                <a:effectLst/>
                <a:latin typeface="+mn-lt"/>
                <a:ea typeface="+mn-ea"/>
                <a:cs typeface="+mn-cs"/>
              </a:rPr>
              <a:t>For the “To” field, you can select contacts. Either make a new contact list or use a contact list from your library. Essentially, upload all the emails and save it.</a:t>
            </a:r>
          </a:p>
          <a:p>
            <a:r>
              <a:rPr lang="en-US" sz="1200" kern="1200" dirty="0">
                <a:solidFill>
                  <a:schemeClr val="tx1"/>
                </a:solidFill>
                <a:effectLst/>
                <a:latin typeface="+mn-lt"/>
                <a:ea typeface="+mn-ea"/>
                <a:cs typeface="+mn-cs"/>
              </a:rPr>
              <a:t>You can decide when it goes out and schedule in advance of just have it go out then.</a:t>
            </a:r>
          </a:p>
          <a:p>
            <a:r>
              <a:rPr lang="en-US" sz="1200" kern="1200" dirty="0">
                <a:solidFill>
                  <a:schemeClr val="tx1"/>
                </a:solidFill>
                <a:effectLst/>
                <a:latin typeface="+mn-lt"/>
                <a:ea typeface="+mn-ea"/>
                <a:cs typeface="+mn-cs"/>
              </a:rPr>
              <a:t>When you send it, each person gets an individualized link.</a:t>
            </a:r>
          </a:p>
          <a:p>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26</a:t>
            </a:fld>
            <a:endParaRPr lang="en-US"/>
          </a:p>
        </p:txBody>
      </p:sp>
    </p:spTree>
    <p:extLst>
      <p:ext uri="{BB962C8B-B14F-4D97-AF65-F5344CB8AC3E}">
        <p14:creationId xmlns:p14="http://schemas.microsoft.com/office/powerpoint/2010/main" val="7700620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Patrick</a:t>
            </a:r>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27</a:t>
            </a:fld>
            <a:endParaRPr lang="en-US"/>
          </a:p>
        </p:txBody>
      </p:sp>
    </p:spTree>
    <p:extLst>
      <p:ext uri="{BB962C8B-B14F-4D97-AF65-F5344CB8AC3E}">
        <p14:creationId xmlns:p14="http://schemas.microsoft.com/office/powerpoint/2010/main" val="1215860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Patrick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would you use this? When you want to reach out to only those who have not completed the survey.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would you use this? This way you only send a reminder to people who have not completed the survey. You’re not sending it to everyone and starting your email with, “for those that haven’t completed the survey.” You don’t have people fill out the survey multiple times because they forgot if they did it or not. You get a much higher response rate, and can easily send multiple reminders. incomplete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Example: SW 3-month follow-up survey.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would you use this? You’ve already set up a survey to go out via email. It’s really easy to add a reminder. It’s building on the survey email you already sent. Just click on the schedule reminder button and set it to go to “unfinished respondents”. Qualtrics knows who has filled it out or not. You can schedule it in advance (e.g. one week after the first email went out). You can edit the email message to acknowledge that it’s a reminder. You can also set up multiple reminders (I generally stop at 3, because then it gets annoying). You can also schedule a thank you response if that’s of interest.</a:t>
            </a:r>
          </a:p>
          <a:p>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28</a:t>
            </a:fld>
            <a:endParaRPr lang="en-US"/>
          </a:p>
        </p:txBody>
      </p:sp>
    </p:spTree>
    <p:extLst>
      <p:ext uri="{BB962C8B-B14F-4D97-AF65-F5344CB8AC3E}">
        <p14:creationId xmlns:p14="http://schemas.microsoft.com/office/powerpoint/2010/main" val="610048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Patrick</a:t>
            </a:r>
          </a:p>
          <a:p>
            <a:endParaRPr lang="en-US" dirty="0" smtClean="0"/>
          </a:p>
          <a:p>
            <a:r>
              <a:rPr lang="en-US" dirty="0" smtClean="0"/>
              <a:t>https</a:t>
            </a:r>
            <a:r>
              <a:rPr lang="en-US" dirty="0"/>
              <a:t>://www.qualtrics.com/support/survey-platform/common-use-cases-rc/creating-an-anonymized-raffle/</a:t>
            </a:r>
          </a:p>
          <a:p>
            <a:endParaRPr lang="en-US" dirty="0"/>
          </a:p>
          <a:p>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29</a:t>
            </a:fld>
            <a:endParaRPr lang="en-US"/>
          </a:p>
        </p:txBody>
      </p:sp>
    </p:spTree>
    <p:extLst>
      <p:ext uri="{BB962C8B-B14F-4D97-AF65-F5344CB8AC3E}">
        <p14:creationId xmlns:p14="http://schemas.microsoft.com/office/powerpoint/2010/main" val="1801759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p>
          <a:p>
            <a:endParaRPr lang="en-US" dirty="0" smtClean="0"/>
          </a:p>
          <a:p>
            <a:r>
              <a:rPr lang="en-US" dirty="0" smtClean="0"/>
              <a:t>Very broad</a:t>
            </a:r>
            <a:r>
              <a:rPr lang="en-US" baseline="0" dirty="0" smtClean="0"/>
              <a:t> view and feel free to login on to Qualtrics too to follow along</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3</a:t>
            </a:fld>
            <a:endParaRPr lang="en-US"/>
          </a:p>
        </p:txBody>
      </p:sp>
    </p:spTree>
    <p:extLst>
      <p:ext uri="{BB962C8B-B14F-4D97-AF65-F5344CB8AC3E}">
        <p14:creationId xmlns:p14="http://schemas.microsoft.com/office/powerpoint/2010/main" val="10581492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Patrick</a:t>
            </a:r>
            <a:endParaRPr lang="en-US" dirty="0"/>
          </a:p>
        </p:txBody>
      </p:sp>
      <p:sp>
        <p:nvSpPr>
          <p:cNvPr id="4" name="Slide Number Placeholder 3"/>
          <p:cNvSpPr>
            <a:spLocks noGrp="1"/>
          </p:cNvSpPr>
          <p:nvPr>
            <p:ph type="sldNum" sz="quarter" idx="5"/>
          </p:nvPr>
        </p:nvSpPr>
        <p:spPr/>
        <p:txBody>
          <a:bodyPr/>
          <a:lstStyle/>
          <a:p>
            <a:fld id="{6F7A1B92-7784-A145-9713-69F07AE019D2}" type="slidenum">
              <a:rPr lang="en-US" smtClean="0"/>
              <a:t>30</a:t>
            </a:fld>
            <a:endParaRPr lang="en-US"/>
          </a:p>
        </p:txBody>
      </p:sp>
    </p:spTree>
    <p:extLst>
      <p:ext uri="{BB962C8B-B14F-4D97-AF65-F5344CB8AC3E}">
        <p14:creationId xmlns:p14="http://schemas.microsoft.com/office/powerpoint/2010/main" val="1434132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p>
          <a:p>
            <a:endParaRPr lang="en-US" dirty="0" smtClean="0"/>
          </a:p>
          <a:p>
            <a:r>
              <a:rPr lang="en-US" dirty="0" smtClean="0"/>
              <a:t>Can </a:t>
            </a:r>
            <a:r>
              <a:rPr lang="en-US" dirty="0"/>
              <a:t>use Iowa GROW</a:t>
            </a:r>
            <a:r>
              <a:rPr lang="en-US" baseline="0" dirty="0"/>
              <a:t> Student Employee Survey as an example. </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31</a:t>
            </a:fld>
            <a:endParaRPr lang="en-US"/>
          </a:p>
        </p:txBody>
      </p:sp>
    </p:spTree>
    <p:extLst>
      <p:ext uri="{BB962C8B-B14F-4D97-AF65-F5344CB8AC3E}">
        <p14:creationId xmlns:p14="http://schemas.microsoft.com/office/powerpoint/2010/main" val="12078348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p>
          <a:p>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32</a:t>
            </a:fld>
            <a:endParaRPr lang="en-US"/>
          </a:p>
        </p:txBody>
      </p:sp>
    </p:spTree>
    <p:extLst>
      <p:ext uri="{BB962C8B-B14F-4D97-AF65-F5344CB8AC3E}">
        <p14:creationId xmlns:p14="http://schemas.microsoft.com/office/powerpoint/2010/main" val="3594660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a:t>
            </a:r>
            <a:r>
              <a:rPr lang="en-US" baseline="0" dirty="0" smtClean="0"/>
              <a:t> of us</a:t>
            </a:r>
          </a:p>
          <a:p>
            <a:endParaRPr lang="en-US" baseline="0" dirty="0" smtClean="0"/>
          </a:p>
          <a:p>
            <a:r>
              <a:rPr lang="en-US" baseline="0" dirty="0" smtClean="0"/>
              <a:t>Qualtrics is more than just a simple survey too, and you can make your surveys better with the tools we shared.</a:t>
            </a:r>
          </a:p>
          <a:p>
            <a:endParaRPr lang="en-US" baseline="0" dirty="0" smtClean="0"/>
          </a:p>
          <a:p>
            <a:r>
              <a:rPr lang="en-US" baseline="0" dirty="0" smtClean="0"/>
              <a:t>How are they using it?</a:t>
            </a:r>
          </a:p>
          <a:p>
            <a:r>
              <a:rPr lang="en-US" baseline="0" dirty="0" smtClean="0"/>
              <a:t>How do they want to use it?</a:t>
            </a:r>
          </a:p>
          <a:p>
            <a:r>
              <a:rPr lang="en-US" baseline="0" dirty="0" smtClean="0"/>
              <a:t>Things they are struggling with</a:t>
            </a:r>
          </a:p>
        </p:txBody>
      </p:sp>
      <p:sp>
        <p:nvSpPr>
          <p:cNvPr id="4" name="Slide Number Placeholder 3"/>
          <p:cNvSpPr>
            <a:spLocks noGrp="1"/>
          </p:cNvSpPr>
          <p:nvPr>
            <p:ph type="sldNum" sz="quarter" idx="10"/>
          </p:nvPr>
        </p:nvSpPr>
        <p:spPr/>
        <p:txBody>
          <a:bodyPr/>
          <a:lstStyle/>
          <a:p>
            <a:fld id="{6F7A1B92-7784-A145-9713-69F07AE019D2}" type="slidenum">
              <a:rPr lang="en-US" smtClean="0"/>
              <a:t>33</a:t>
            </a:fld>
            <a:endParaRPr lang="en-US"/>
          </a:p>
        </p:txBody>
      </p:sp>
    </p:spTree>
    <p:extLst>
      <p:ext uri="{BB962C8B-B14F-4D97-AF65-F5344CB8AC3E}">
        <p14:creationId xmlns:p14="http://schemas.microsoft.com/office/powerpoint/2010/main" val="951053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4</a:t>
            </a:fld>
            <a:endParaRPr lang="en-US"/>
          </a:p>
        </p:txBody>
      </p:sp>
    </p:spTree>
    <p:extLst>
      <p:ext uri="{BB962C8B-B14F-4D97-AF65-F5344CB8AC3E}">
        <p14:creationId xmlns:p14="http://schemas.microsoft.com/office/powerpoint/2010/main" val="2618395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Teri</a:t>
            </a:r>
          </a:p>
          <a:p>
            <a:pPr marL="232943" indent="-232943">
              <a:buAutoNum type="arabicPeriod"/>
            </a:pPr>
            <a:endParaRPr lang="en-US" dirty="0" smtClean="0"/>
          </a:p>
          <a:p>
            <a:pPr marL="232943" indent="-232943">
              <a:buAutoNum type="arabicPeriod"/>
            </a:pPr>
            <a:r>
              <a:rPr lang="en-US" dirty="0" smtClean="0"/>
              <a:t>As </a:t>
            </a:r>
            <a:r>
              <a:rPr lang="en-US" dirty="0"/>
              <a:t>mentioned earlier time, money, and energy are limited so it is important to assess what is important. Having a clear purpose will ensure your survey provides data that will help you answer your questions and make decisions. It is also easy to start asking questions about things you’d </a:t>
            </a:r>
            <a:r>
              <a:rPr lang="en-US" b="1" dirty="0"/>
              <a:t>like </a:t>
            </a:r>
            <a:r>
              <a:rPr lang="en-US" dirty="0"/>
              <a:t>to know versus asking what you </a:t>
            </a:r>
            <a:r>
              <a:rPr lang="en-US" b="1" dirty="0"/>
              <a:t>need</a:t>
            </a:r>
            <a:r>
              <a:rPr lang="en-US" dirty="0"/>
              <a:t> to know. Keeping your purpose in mind will help you ask only essential questions. </a:t>
            </a:r>
          </a:p>
          <a:p>
            <a:pPr marL="232943" indent="-232943">
              <a:buAutoNum type="arabicPeriod"/>
            </a:pPr>
            <a:r>
              <a:rPr lang="en-US" dirty="0"/>
              <a:t>Organization conducting the survey;</a:t>
            </a:r>
            <a:r>
              <a:rPr lang="en-US" baseline="0" dirty="0"/>
              <a:t> </a:t>
            </a:r>
            <a:r>
              <a:rPr lang="en-US" dirty="0"/>
              <a:t>Purpose of the survey;</a:t>
            </a:r>
            <a:r>
              <a:rPr lang="en-US" baseline="0" dirty="0"/>
              <a:t> </a:t>
            </a:r>
            <a:r>
              <a:rPr lang="en-US" dirty="0"/>
              <a:t>Value of participating;</a:t>
            </a:r>
            <a:r>
              <a:rPr lang="en-US" baseline="0" dirty="0"/>
              <a:t> </a:t>
            </a:r>
            <a:r>
              <a:rPr lang="en-US" dirty="0"/>
              <a:t>Confidentiality or anonymity of the survey</a:t>
            </a:r>
          </a:p>
          <a:p>
            <a:pPr marL="232943" indent="-232943">
              <a:buAutoNum type="arabicPeriod"/>
            </a:pPr>
            <a:r>
              <a:rPr lang="en-US" dirty="0"/>
              <a:t>As you develop the questions ask yourself the following: </a:t>
            </a:r>
          </a:p>
          <a:p>
            <a:pPr marL="698830" lvl="1" indent="-232943">
              <a:buFont typeface="Arial" panose="020B0604020202020204" pitchFamily="34" charset="0"/>
              <a:buChar char="•"/>
            </a:pPr>
            <a:r>
              <a:rPr lang="en-US" dirty="0"/>
              <a:t>Will the questions provide the data you need to answer your questions or make decisions?</a:t>
            </a:r>
          </a:p>
          <a:p>
            <a:pPr marL="698830" lvl="1" indent="-232943">
              <a:buFont typeface="Arial" panose="020B0604020202020204" pitchFamily="34" charset="0"/>
              <a:buChar char="•"/>
            </a:pPr>
            <a:r>
              <a:rPr lang="en-US" dirty="0"/>
              <a:t>Are all the questions consistent with the objectives of the survey i.e. are there redundant, irrelevant, or unnecessary questions?</a:t>
            </a:r>
          </a:p>
          <a:p>
            <a:pPr marL="698830" lvl="1" indent="-232943">
              <a:buFont typeface="Arial" panose="020B0604020202020204" pitchFamily="34" charset="0"/>
              <a:buChar char="•"/>
            </a:pPr>
            <a:r>
              <a:rPr lang="en-US" dirty="0"/>
              <a:t>How will the data be used? Develop an action plan for utilizing the data. </a:t>
            </a:r>
          </a:p>
          <a:p>
            <a:pPr marL="698830" lvl="1" indent="-232943">
              <a:buFont typeface="Arial" panose="020B0604020202020204" pitchFamily="34" charset="0"/>
              <a:buChar char="•"/>
            </a:pPr>
            <a:r>
              <a:rPr lang="en-US" dirty="0"/>
              <a:t>Are the questions clear? </a:t>
            </a:r>
          </a:p>
          <a:p>
            <a:pPr marL="698830" lvl="1" indent="-232943" defTabSz="931774">
              <a:buFont typeface="Arial" panose="020B0604020202020204" pitchFamily="34" charset="0"/>
              <a:buChar char="•"/>
              <a:defRPr/>
            </a:pPr>
            <a:r>
              <a:rPr lang="en-US" dirty="0"/>
              <a:t>What should</a:t>
            </a:r>
            <a:r>
              <a:rPr lang="en-US" baseline="0" dirty="0"/>
              <a:t> the question sequence be </a:t>
            </a:r>
            <a:r>
              <a:rPr lang="en-US" dirty="0"/>
              <a:t>i.e. introductory questions, grouping related questions, using filtering questions, etc. </a:t>
            </a:r>
          </a:p>
          <a:p>
            <a:pPr marL="698830" lvl="1" indent="-232943">
              <a:buFont typeface="Arial" panose="020B0604020202020204" pitchFamily="34" charset="0"/>
              <a:buChar char="•"/>
            </a:pPr>
            <a:r>
              <a:rPr lang="en-US" dirty="0"/>
              <a:t>Limit survey length</a:t>
            </a:r>
            <a:r>
              <a:rPr lang="en-US" baseline="0" dirty="0"/>
              <a:t> (Surveys should be as concise as possible while still meeting the objectives of the survey. Online surveys should take respondents less than 15 minutes to complete)</a:t>
            </a:r>
          </a:p>
          <a:p>
            <a:pPr marL="698830" lvl="1" indent="-232943">
              <a:buFont typeface="Arial" panose="020B0604020202020204" pitchFamily="34" charset="0"/>
              <a:buChar char="•"/>
            </a:pPr>
            <a:endParaRPr lang="en-US" dirty="0"/>
          </a:p>
          <a:p>
            <a:pPr marL="232943" indent="-232943">
              <a:buFont typeface="+mj-lt"/>
              <a:buAutoNum type="arabicPeriod"/>
            </a:pPr>
            <a:endParaRPr lang="en-US" dirty="0"/>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5</a:t>
            </a:fld>
            <a:endParaRPr lang="en-US"/>
          </a:p>
        </p:txBody>
      </p:sp>
    </p:spTree>
    <p:extLst>
      <p:ext uri="{BB962C8B-B14F-4D97-AF65-F5344CB8AC3E}">
        <p14:creationId xmlns:p14="http://schemas.microsoft.com/office/powerpoint/2010/main" val="3742273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6</a:t>
            </a:fld>
            <a:endParaRPr lang="en-US"/>
          </a:p>
        </p:txBody>
      </p:sp>
    </p:spTree>
    <p:extLst>
      <p:ext uri="{BB962C8B-B14F-4D97-AF65-F5344CB8AC3E}">
        <p14:creationId xmlns:p14="http://schemas.microsoft.com/office/powerpoint/2010/main" val="1879479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7</a:t>
            </a:fld>
            <a:endParaRPr lang="en-US"/>
          </a:p>
        </p:txBody>
      </p:sp>
    </p:spTree>
    <p:extLst>
      <p:ext uri="{BB962C8B-B14F-4D97-AF65-F5344CB8AC3E}">
        <p14:creationId xmlns:p14="http://schemas.microsoft.com/office/powerpoint/2010/main" val="2250007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8</a:t>
            </a:fld>
            <a:endParaRPr lang="en-US"/>
          </a:p>
        </p:txBody>
      </p:sp>
    </p:spTree>
    <p:extLst>
      <p:ext uri="{BB962C8B-B14F-4D97-AF65-F5344CB8AC3E}">
        <p14:creationId xmlns:p14="http://schemas.microsoft.com/office/powerpoint/2010/main" val="1672276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Teri</a:t>
            </a:r>
            <a:endParaRPr lang="en-US" dirty="0"/>
          </a:p>
        </p:txBody>
      </p:sp>
      <p:sp>
        <p:nvSpPr>
          <p:cNvPr id="4" name="Slide Number Placeholder 3"/>
          <p:cNvSpPr>
            <a:spLocks noGrp="1"/>
          </p:cNvSpPr>
          <p:nvPr>
            <p:ph type="sldNum" sz="quarter" idx="10"/>
          </p:nvPr>
        </p:nvSpPr>
        <p:spPr/>
        <p:txBody>
          <a:bodyPr/>
          <a:lstStyle/>
          <a:p>
            <a:fld id="{3B40B375-3039-4697-B183-532D37D6FEBD}" type="slidenum">
              <a:rPr lang="en-US" smtClean="0"/>
              <a:t>9</a:t>
            </a:fld>
            <a:endParaRPr lang="en-US"/>
          </a:p>
        </p:txBody>
      </p:sp>
    </p:spTree>
    <p:extLst>
      <p:ext uri="{BB962C8B-B14F-4D97-AF65-F5344CB8AC3E}">
        <p14:creationId xmlns:p14="http://schemas.microsoft.com/office/powerpoint/2010/main" val="235579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A8D7680D-E7C8-7643-BEFD-F7A179B77B7C}"/>
              </a:ext>
            </a:extLst>
          </p:cNvPr>
          <p:cNvSpPr/>
          <p:nvPr/>
        </p:nvSpPr>
        <p:spPr>
          <a:xfrm>
            <a:off x="1" y="-9427"/>
            <a:ext cx="3643829" cy="6389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nchor="ctr"/>
          <a:lstStyle/>
          <a:p>
            <a:pPr algn="ctr" eaLnBrk="1" fontAlgn="auto" hangingPunct="1">
              <a:spcBef>
                <a:spcPts val="0"/>
              </a:spcBef>
              <a:spcAft>
                <a:spcPts val="0"/>
              </a:spcAft>
              <a:defRPr/>
            </a:pPr>
            <a:endParaRPr lang="en-US" sz="1350" dirty="0"/>
          </a:p>
        </p:txBody>
      </p:sp>
      <p:sp>
        <p:nvSpPr>
          <p:cNvPr id="5" name="Picture Placeholder 4">
            <a:extLst>
              <a:ext uri="{FF2B5EF4-FFF2-40B4-BE49-F238E27FC236}">
                <a16:creationId xmlns:a16="http://schemas.microsoft.com/office/drawing/2014/main" id="{61E9240D-8DC8-9444-8E0C-74703A718426}"/>
              </a:ext>
            </a:extLst>
          </p:cNvPr>
          <p:cNvSpPr>
            <a:spLocks noGrp="1"/>
          </p:cNvSpPr>
          <p:nvPr>
            <p:ph type="pic" sz="quarter" idx="21"/>
          </p:nvPr>
        </p:nvSpPr>
        <p:spPr>
          <a:xfrm>
            <a:off x="3643829" y="-18854"/>
            <a:ext cx="5500170" cy="6356621"/>
          </a:xfrm>
          <a:solidFill>
            <a:schemeClr val="bg2"/>
          </a:solidFill>
        </p:spPr>
        <p:txBody>
          <a:bodyPr anchor="ctr" anchorCtr="0"/>
          <a:lstStyle>
            <a:lvl1pPr algn="ctr">
              <a:defRPr>
                <a:solidFill>
                  <a:srgbClr val="FF0000"/>
                </a:solidFill>
              </a:defRPr>
            </a:lvl1pPr>
          </a:lstStyle>
          <a:p>
            <a:r>
              <a:rPr lang="en-US"/>
              <a:t>Click icon to add picture</a:t>
            </a:r>
            <a:endParaRPr lang="en-US" dirty="0"/>
          </a:p>
        </p:txBody>
      </p:sp>
      <p:sp>
        <p:nvSpPr>
          <p:cNvPr id="20" name="Text Placeholder 21">
            <a:extLst>
              <a:ext uri="{FF2B5EF4-FFF2-40B4-BE49-F238E27FC236}">
                <a16:creationId xmlns:a16="http://schemas.microsoft.com/office/drawing/2014/main" id="{3B8C66D2-8B0E-D644-958B-ADC9E569A62A}"/>
              </a:ext>
            </a:extLst>
          </p:cNvPr>
          <p:cNvSpPr>
            <a:spLocks noGrp="1"/>
          </p:cNvSpPr>
          <p:nvPr>
            <p:ph type="body" sz="quarter" idx="11" hasCustomPrompt="1"/>
          </p:nvPr>
        </p:nvSpPr>
        <p:spPr>
          <a:xfrm>
            <a:off x="296235" y="1230678"/>
            <a:ext cx="3062977" cy="2294721"/>
          </a:xfrm>
        </p:spPr>
        <p:txBody>
          <a:bodyPr anchor="t" anchorCtr="0">
            <a:normAutofit/>
          </a:bodyPr>
          <a:lstStyle>
            <a:lvl1pPr marL="0" indent="0">
              <a:buNone/>
              <a:defRPr sz="3300" b="1">
                <a:solidFill>
                  <a:schemeClr val="tx1"/>
                </a:solidFill>
              </a:defRPr>
            </a:lvl1pPr>
          </a:lstStyle>
          <a:p>
            <a:pPr lvl="0"/>
            <a:r>
              <a:rPr lang="en-US" dirty="0"/>
              <a:t>Presentation Title Goes Here</a:t>
            </a:r>
          </a:p>
        </p:txBody>
      </p:sp>
      <p:sp>
        <p:nvSpPr>
          <p:cNvPr id="21" name="Text Placeholder 21">
            <a:extLst>
              <a:ext uri="{FF2B5EF4-FFF2-40B4-BE49-F238E27FC236}">
                <a16:creationId xmlns:a16="http://schemas.microsoft.com/office/drawing/2014/main" id="{F41F2469-CF29-2044-8249-860BE15EF3D7}"/>
              </a:ext>
            </a:extLst>
          </p:cNvPr>
          <p:cNvSpPr>
            <a:spLocks noGrp="1"/>
          </p:cNvSpPr>
          <p:nvPr>
            <p:ph type="body" sz="quarter" idx="19" hasCustomPrompt="1"/>
          </p:nvPr>
        </p:nvSpPr>
        <p:spPr>
          <a:xfrm>
            <a:off x="296235" y="3756754"/>
            <a:ext cx="3062977" cy="1167787"/>
          </a:xfrm>
        </p:spPr>
        <p:txBody>
          <a:bodyPr anchor="t" anchorCtr="0">
            <a:normAutofit/>
          </a:bodyPr>
          <a:lstStyle>
            <a:lvl1pPr marL="0" indent="0">
              <a:buNone/>
              <a:defRPr sz="1800" b="1">
                <a:solidFill>
                  <a:schemeClr val="tx1"/>
                </a:solidFill>
              </a:defRPr>
            </a:lvl1pPr>
          </a:lstStyle>
          <a:p>
            <a:pPr lvl="0"/>
            <a:r>
              <a:rPr lang="en-US" dirty="0"/>
              <a:t>Additional Content Here</a:t>
            </a:r>
          </a:p>
        </p:txBody>
      </p:sp>
    </p:spTree>
    <p:extLst>
      <p:ext uri="{BB962C8B-B14F-4D97-AF65-F5344CB8AC3E}">
        <p14:creationId xmlns:p14="http://schemas.microsoft.com/office/powerpoint/2010/main" val="3405527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asic Bullets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FBD3-7012-E344-8CD9-02DDF7B6D9A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ACBBA8B-5C71-6241-BCD3-E43501C0B9B0}"/>
              </a:ext>
            </a:extLst>
          </p:cNvPr>
          <p:cNvSpPr>
            <a:spLocks noGrp="1"/>
          </p:cNvSpPr>
          <p:nvPr>
            <p:ph idx="1"/>
          </p:nvPr>
        </p:nvSpPr>
        <p:spPr>
          <a:xfrm>
            <a:off x="628650" y="1825625"/>
            <a:ext cx="5025213" cy="4351338"/>
          </a:xfrm>
        </p:spPr>
        <p:txBody>
          <a:bodyPr/>
          <a:lstStyle>
            <a:lvl1pPr>
              <a:spcAft>
                <a:spcPts val="450"/>
              </a:spcAft>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FBAA54C5-966A-2547-ADF1-C8A29D9AAEA6}"/>
              </a:ext>
            </a:extLst>
          </p:cNvPr>
          <p:cNvSpPr>
            <a:spLocks noGrp="1"/>
          </p:cNvSpPr>
          <p:nvPr>
            <p:ph type="ftr" sz="quarter" idx="10"/>
          </p:nvPr>
        </p:nvSpPr>
        <p:spPr>
          <a:xfrm>
            <a:off x="294894" y="6391656"/>
            <a:ext cx="5134946" cy="434148"/>
          </a:xfrm>
          <a:prstGeom prst="rect">
            <a:avLst/>
          </a:prstGeom>
        </p:spPr>
        <p:txBody>
          <a:bodyPr/>
          <a:lstStyle/>
          <a:p>
            <a:r>
              <a:rPr lang="en-US"/>
              <a:t>Insert Unit Name Here &gt;&gt; Go to View &gt;&gt; Header/Footer</a:t>
            </a:r>
          </a:p>
        </p:txBody>
      </p:sp>
      <p:sp>
        <p:nvSpPr>
          <p:cNvPr id="5" name="Picture Placeholder 4">
            <a:extLst>
              <a:ext uri="{FF2B5EF4-FFF2-40B4-BE49-F238E27FC236}">
                <a16:creationId xmlns:a16="http://schemas.microsoft.com/office/drawing/2014/main" id="{64A74C90-07AF-2A4B-B930-56D31F5072F0}"/>
              </a:ext>
            </a:extLst>
          </p:cNvPr>
          <p:cNvSpPr>
            <a:spLocks noGrp="1"/>
          </p:cNvSpPr>
          <p:nvPr>
            <p:ph type="pic" sz="quarter" idx="11"/>
          </p:nvPr>
        </p:nvSpPr>
        <p:spPr>
          <a:xfrm>
            <a:off x="5749528" y="1797051"/>
            <a:ext cx="3046256" cy="3625555"/>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2596455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asic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FBD3-7012-E344-8CD9-02DDF7B6D9A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ACBBA8B-5C71-6241-BCD3-E43501C0B9B0}"/>
              </a:ext>
            </a:extLst>
          </p:cNvPr>
          <p:cNvSpPr>
            <a:spLocks noGrp="1"/>
          </p:cNvSpPr>
          <p:nvPr>
            <p:ph idx="1"/>
          </p:nvPr>
        </p:nvSpPr>
        <p:spPr>
          <a:xfrm>
            <a:off x="628650" y="1825625"/>
            <a:ext cx="7886700" cy="4351338"/>
          </a:xfrm>
        </p:spPr>
        <p:txBody>
          <a:bodyPr/>
          <a:lstStyle>
            <a:lvl1pPr>
              <a:spcAft>
                <a:spcPts val="450"/>
              </a:spcAft>
              <a:defRPr sz="24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FBAA54C5-966A-2547-ADF1-C8A29D9AAEA6}"/>
              </a:ext>
            </a:extLst>
          </p:cNvPr>
          <p:cNvSpPr>
            <a:spLocks noGrp="1"/>
          </p:cNvSpPr>
          <p:nvPr>
            <p:ph type="ftr" sz="quarter" idx="10"/>
          </p:nvPr>
        </p:nvSpPr>
        <p:spPr>
          <a:xfrm>
            <a:off x="294894" y="6391656"/>
            <a:ext cx="5283417" cy="434148"/>
          </a:xfrm>
          <a:prstGeom prst="rect">
            <a:avLst/>
          </a:prstGeom>
        </p:spPr>
        <p:txBody>
          <a:bodyPr/>
          <a:lstStyle/>
          <a:p>
            <a:r>
              <a:rPr lang="en-US"/>
              <a:t>Insert Unit Name Here &gt;&gt; Go to View &gt;&gt; Header/Footer</a:t>
            </a:r>
          </a:p>
        </p:txBody>
      </p:sp>
    </p:spTree>
    <p:extLst>
      <p:ext uri="{BB962C8B-B14F-4D97-AF65-F5344CB8AC3E}">
        <p14:creationId xmlns:p14="http://schemas.microsoft.com/office/powerpoint/2010/main" val="1486452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 Slide - Arrow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FBD3-7012-E344-8CD9-02DDF7B6D9A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ACBBA8B-5C71-6241-BCD3-E43501C0B9B0}"/>
              </a:ext>
            </a:extLst>
          </p:cNvPr>
          <p:cNvSpPr>
            <a:spLocks noGrp="1"/>
          </p:cNvSpPr>
          <p:nvPr>
            <p:ph idx="1"/>
          </p:nvPr>
        </p:nvSpPr>
        <p:spPr>
          <a:xfrm>
            <a:off x="628650" y="1825625"/>
            <a:ext cx="7886700" cy="4351338"/>
          </a:xfrm>
        </p:spPr>
        <p:txBody>
          <a:bodyPr/>
          <a:lstStyle>
            <a:lvl1pPr marL="305991" indent="-298847">
              <a:spcAft>
                <a:spcPts val="450"/>
              </a:spcAft>
              <a:buSzPct val="105000"/>
              <a:buFontTx/>
              <a:buBlip>
                <a:blip r:embed="rId2"/>
              </a:buBlip>
              <a:tabLst/>
              <a:defRPr sz="24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FBAA54C5-966A-2547-ADF1-C8A29D9AAEA6}"/>
              </a:ext>
            </a:extLst>
          </p:cNvPr>
          <p:cNvSpPr>
            <a:spLocks noGrp="1"/>
          </p:cNvSpPr>
          <p:nvPr>
            <p:ph type="ftr" sz="quarter" idx="10"/>
          </p:nvPr>
        </p:nvSpPr>
        <p:spPr>
          <a:xfrm>
            <a:off x="294894" y="6389784"/>
            <a:ext cx="4823861" cy="434148"/>
          </a:xfrm>
          <a:prstGeom prst="rect">
            <a:avLst/>
          </a:prstGeom>
        </p:spPr>
        <p:txBody>
          <a:bodyPr/>
          <a:lstStyle/>
          <a:p>
            <a:r>
              <a:rPr lang="en-US"/>
              <a:t>Insert Unit Name Here &gt;&gt; Go to View &gt;&gt; Header/Footer</a:t>
            </a:r>
          </a:p>
        </p:txBody>
      </p:sp>
    </p:spTree>
    <p:extLst>
      <p:ext uri="{BB962C8B-B14F-4D97-AF65-F5344CB8AC3E}">
        <p14:creationId xmlns:p14="http://schemas.microsoft.com/office/powerpoint/2010/main" val="3314519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Bullet Slide - Checkmark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FBD3-7012-E344-8CD9-02DDF7B6D9A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ACBBA8B-5C71-6241-BCD3-E43501C0B9B0}"/>
              </a:ext>
            </a:extLst>
          </p:cNvPr>
          <p:cNvSpPr>
            <a:spLocks noGrp="1"/>
          </p:cNvSpPr>
          <p:nvPr>
            <p:ph idx="1"/>
          </p:nvPr>
        </p:nvSpPr>
        <p:spPr>
          <a:xfrm>
            <a:off x="628650" y="1825625"/>
            <a:ext cx="7886700" cy="4351338"/>
          </a:xfrm>
        </p:spPr>
        <p:txBody>
          <a:bodyPr/>
          <a:lstStyle>
            <a:lvl1pPr marL="305991" indent="-298847">
              <a:spcAft>
                <a:spcPts val="450"/>
              </a:spcAft>
              <a:buSzPct val="105000"/>
              <a:buFontTx/>
              <a:buBlip>
                <a:blip r:embed="rId2"/>
              </a:buBlip>
              <a:tabLst/>
              <a:defRPr sz="24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a:extLst>
              <a:ext uri="{FF2B5EF4-FFF2-40B4-BE49-F238E27FC236}">
                <a16:creationId xmlns:a16="http://schemas.microsoft.com/office/drawing/2014/main" id="{FBAA54C5-966A-2547-ADF1-C8A29D9AAEA6}"/>
              </a:ext>
            </a:extLst>
          </p:cNvPr>
          <p:cNvSpPr>
            <a:spLocks noGrp="1"/>
          </p:cNvSpPr>
          <p:nvPr>
            <p:ph type="ftr" sz="quarter" idx="10"/>
          </p:nvPr>
        </p:nvSpPr>
        <p:spPr>
          <a:xfrm>
            <a:off x="294894" y="6389784"/>
            <a:ext cx="4979404" cy="434148"/>
          </a:xfrm>
          <a:prstGeom prst="rect">
            <a:avLst/>
          </a:prstGeom>
        </p:spPr>
        <p:txBody>
          <a:bodyPr/>
          <a:lstStyle/>
          <a:p>
            <a:r>
              <a:rPr lang="en-US"/>
              <a:t>Insert Unit Name Here &gt;&gt; Go to View &gt;&gt; Header/Footer</a:t>
            </a:r>
          </a:p>
        </p:txBody>
      </p:sp>
    </p:spTree>
    <p:extLst>
      <p:ext uri="{BB962C8B-B14F-4D97-AF65-F5344CB8AC3E}">
        <p14:creationId xmlns:p14="http://schemas.microsoft.com/office/powerpoint/2010/main" val="2014040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B4A94-DAEA-0B4D-A560-6B0D29C98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27F293-DDBE-6C43-B409-42B316BDC2C6}"/>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610BAA6-F216-4E47-A454-29DB58A39235}"/>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01AAA60-DAB6-0A4B-BBB9-1D32AB9AC53C}"/>
              </a:ext>
            </a:extLst>
          </p:cNvPr>
          <p:cNvSpPr>
            <a:spLocks noGrp="1"/>
          </p:cNvSpPr>
          <p:nvPr>
            <p:ph type="ftr" sz="quarter" idx="10"/>
          </p:nvPr>
        </p:nvSpPr>
        <p:spPr>
          <a:xfrm>
            <a:off x="294894" y="6391656"/>
            <a:ext cx="4760230" cy="434148"/>
          </a:xfrm>
          <a:prstGeom prst="rect">
            <a:avLst/>
          </a:prstGeom>
        </p:spPr>
        <p:txBody>
          <a:bodyPr/>
          <a:lstStyle/>
          <a:p>
            <a:r>
              <a:rPr lang="en-US"/>
              <a:t>Insert Unit Name Here &gt;&gt; Go to View &gt;&gt; Header/Footer</a:t>
            </a:r>
          </a:p>
        </p:txBody>
      </p:sp>
    </p:spTree>
    <p:extLst>
      <p:ext uri="{BB962C8B-B14F-4D97-AF65-F5344CB8AC3E}">
        <p14:creationId xmlns:p14="http://schemas.microsoft.com/office/powerpoint/2010/main" val="2320759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with Photo Backgroun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73CE28F-38A5-DE42-9231-928F7032A23D}"/>
              </a:ext>
            </a:extLst>
          </p:cNvPr>
          <p:cNvSpPr>
            <a:spLocks noGrp="1"/>
          </p:cNvSpPr>
          <p:nvPr>
            <p:ph type="ftr" sz="quarter" idx="10"/>
          </p:nvPr>
        </p:nvSpPr>
        <p:spPr>
          <a:xfrm>
            <a:off x="294894" y="6391656"/>
            <a:ext cx="5509661" cy="434148"/>
          </a:xfrm>
          <a:prstGeom prst="rect">
            <a:avLst/>
          </a:prstGeom>
        </p:spPr>
        <p:txBody>
          <a:bodyPr/>
          <a:lstStyle/>
          <a:p>
            <a:r>
              <a:rPr lang="en-US"/>
              <a:t>Insert Unit Name Here &gt;&gt; Go to View &gt;&gt; Header/Footer</a:t>
            </a:r>
          </a:p>
        </p:txBody>
      </p:sp>
      <p:sp>
        <p:nvSpPr>
          <p:cNvPr id="5" name="Picture Placeholder 4">
            <a:extLst>
              <a:ext uri="{FF2B5EF4-FFF2-40B4-BE49-F238E27FC236}">
                <a16:creationId xmlns:a16="http://schemas.microsoft.com/office/drawing/2014/main" id="{06CB8017-7E7F-9B49-9B4B-B9336EB3F2BF}"/>
              </a:ext>
            </a:extLst>
          </p:cNvPr>
          <p:cNvSpPr>
            <a:spLocks noGrp="1"/>
          </p:cNvSpPr>
          <p:nvPr>
            <p:ph type="pic" sz="quarter" idx="11"/>
          </p:nvPr>
        </p:nvSpPr>
        <p:spPr>
          <a:xfrm>
            <a:off x="0" y="0"/>
            <a:ext cx="9144000" cy="6334813"/>
          </a:xfrm>
        </p:spPr>
        <p:txBody>
          <a:bodyPr anchor="ctr" anchorCtr="0"/>
          <a:lstStyle>
            <a:lvl1pPr algn="ctr">
              <a:defRPr/>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4BDF2F51-43AF-EB4F-AFBB-B545D7ECB4CD}"/>
              </a:ext>
            </a:extLst>
          </p:cNvPr>
          <p:cNvSpPr>
            <a:spLocks noGrp="1"/>
          </p:cNvSpPr>
          <p:nvPr>
            <p:ph type="body" sz="quarter" idx="12" hasCustomPrompt="1"/>
          </p:nvPr>
        </p:nvSpPr>
        <p:spPr>
          <a:xfrm>
            <a:off x="1304925" y="1613789"/>
            <a:ext cx="2100575" cy="507831"/>
          </a:xfrm>
          <a:solidFill>
            <a:schemeClr val="accent1"/>
          </a:solidFill>
        </p:spPr>
        <p:txBody>
          <a:bodyPr vert="horz" wrap="none" lIns="91440" anchor="ctr" anchorCtr="0">
            <a:spAutoFit/>
          </a:bodyPr>
          <a:lstStyle>
            <a:lvl1pPr marL="0" indent="0">
              <a:buNone/>
              <a:defRPr sz="3000" b="1"/>
            </a:lvl1pPr>
            <a:lvl2pPr marL="342900" indent="0">
              <a:buNone/>
              <a:defRPr/>
            </a:lvl2pPr>
            <a:lvl3pPr marL="685800" indent="0">
              <a:buNone/>
              <a:defRPr/>
            </a:lvl3pPr>
            <a:lvl4pPr marL="1028700" indent="0">
              <a:buNone/>
              <a:defRPr/>
            </a:lvl4pPr>
            <a:lvl5pPr marL="1371600" indent="0">
              <a:buNone/>
              <a:defRPr/>
            </a:lvl5pPr>
          </a:lstStyle>
          <a:p>
            <a:pPr lvl="0"/>
            <a:r>
              <a:rPr lang="en-US" dirty="0"/>
              <a:t>Insert Text</a:t>
            </a:r>
          </a:p>
        </p:txBody>
      </p:sp>
    </p:spTree>
    <p:extLst>
      <p:ext uri="{BB962C8B-B14F-4D97-AF65-F5344CB8AC3E}">
        <p14:creationId xmlns:p14="http://schemas.microsoft.com/office/powerpoint/2010/main" val="3162356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28A53FEB-EECE-604B-823F-810D824B4F7B}"/>
              </a:ext>
            </a:extLst>
          </p:cNvPr>
          <p:cNvSpPr>
            <a:spLocks noGrp="1"/>
          </p:cNvSpPr>
          <p:nvPr>
            <p:ph type="pic" sz="quarter" idx="18"/>
          </p:nvPr>
        </p:nvSpPr>
        <p:spPr>
          <a:xfrm>
            <a:off x="0" y="0"/>
            <a:ext cx="5594461" cy="6336290"/>
          </a:xfrm>
        </p:spPr>
        <p:txBody>
          <a:bodyPr wrap="none" anchor="ctr" anchorCtr="0"/>
          <a:lstStyle>
            <a:lvl1pPr marL="0" indent="0" algn="ctr">
              <a:buNone/>
              <a:defRPr>
                <a:solidFill>
                  <a:srgbClr val="FF0000"/>
                </a:solidFill>
              </a:defRPr>
            </a:lvl1pPr>
          </a:lstStyle>
          <a:p>
            <a:r>
              <a:rPr lang="en-US" dirty="0"/>
              <a:t>Click icon to add picture</a:t>
            </a:r>
          </a:p>
        </p:txBody>
      </p:sp>
      <p:sp>
        <p:nvSpPr>
          <p:cNvPr id="3" name="Footer Placeholder 2">
            <a:extLst>
              <a:ext uri="{FF2B5EF4-FFF2-40B4-BE49-F238E27FC236}">
                <a16:creationId xmlns:a16="http://schemas.microsoft.com/office/drawing/2014/main" id="{0FFE2033-42DC-6F47-BA67-5A3FE4333294}"/>
              </a:ext>
            </a:extLst>
          </p:cNvPr>
          <p:cNvSpPr>
            <a:spLocks noGrp="1"/>
          </p:cNvSpPr>
          <p:nvPr>
            <p:ph type="ftr" sz="quarter" idx="10"/>
          </p:nvPr>
        </p:nvSpPr>
        <p:spPr>
          <a:xfrm>
            <a:off x="294894" y="6391656"/>
            <a:ext cx="5299567" cy="434148"/>
          </a:xfrm>
          <a:prstGeom prst="rect">
            <a:avLst/>
          </a:prstGeom>
        </p:spPr>
        <p:txBody>
          <a:bodyPr/>
          <a:lstStyle/>
          <a:p>
            <a:r>
              <a:rPr lang="en-US" dirty="0"/>
              <a:t>Insert Unit Name Here &gt;&gt; Go to View &gt;&gt; Header/Footer</a:t>
            </a:r>
          </a:p>
        </p:txBody>
      </p:sp>
      <p:sp>
        <p:nvSpPr>
          <p:cNvPr id="4" name="Rectangle 3">
            <a:extLst>
              <a:ext uri="{FF2B5EF4-FFF2-40B4-BE49-F238E27FC236}">
                <a16:creationId xmlns:a16="http://schemas.microsoft.com/office/drawing/2014/main" id="{4DF9CB07-5AF2-9B4A-B86C-EAAE286C41A3}"/>
              </a:ext>
            </a:extLst>
          </p:cNvPr>
          <p:cNvSpPr/>
          <p:nvPr/>
        </p:nvSpPr>
        <p:spPr>
          <a:xfrm>
            <a:off x="5594748" y="-1"/>
            <a:ext cx="3549253" cy="63457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cxnSp>
        <p:nvCxnSpPr>
          <p:cNvPr id="7" name="Straight Connector 6">
            <a:extLst>
              <a:ext uri="{FF2B5EF4-FFF2-40B4-BE49-F238E27FC236}">
                <a16:creationId xmlns:a16="http://schemas.microsoft.com/office/drawing/2014/main" id="{DDCD893F-4580-B544-83D6-ED7E385EA0E6}"/>
              </a:ext>
            </a:extLst>
          </p:cNvPr>
          <p:cNvCxnSpPr>
            <a:cxnSpLocks/>
          </p:cNvCxnSpPr>
          <p:nvPr/>
        </p:nvCxnSpPr>
        <p:spPr>
          <a:xfrm>
            <a:off x="5836444" y="2552700"/>
            <a:ext cx="3086100"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14">
            <a:extLst>
              <a:ext uri="{FF2B5EF4-FFF2-40B4-BE49-F238E27FC236}">
                <a16:creationId xmlns:a16="http://schemas.microsoft.com/office/drawing/2014/main" id="{00D2CBF2-4A18-2345-BEF9-12E50BADAD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95" r="88267"/>
          <a:stretch/>
        </p:blipFill>
        <p:spPr bwMode="auto">
          <a:xfrm>
            <a:off x="5770862" y="2817258"/>
            <a:ext cx="308085" cy="307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Placeholder 21">
            <a:extLst>
              <a:ext uri="{FF2B5EF4-FFF2-40B4-BE49-F238E27FC236}">
                <a16:creationId xmlns:a16="http://schemas.microsoft.com/office/drawing/2014/main" id="{1233CEFE-0465-164B-A7FC-DA89EC13E832}"/>
              </a:ext>
            </a:extLst>
          </p:cNvPr>
          <p:cNvSpPr>
            <a:spLocks noGrp="1"/>
          </p:cNvSpPr>
          <p:nvPr>
            <p:ph type="body" sz="quarter" idx="11"/>
          </p:nvPr>
        </p:nvSpPr>
        <p:spPr>
          <a:xfrm>
            <a:off x="5851304" y="171450"/>
            <a:ext cx="3062977" cy="2309813"/>
          </a:xfrm>
        </p:spPr>
        <p:txBody>
          <a:bodyPr anchor="b" anchorCtr="0">
            <a:normAutofit/>
          </a:bodyPr>
          <a:lstStyle>
            <a:lvl1pPr marL="0" indent="0">
              <a:buNone/>
              <a:defRPr sz="3000" b="1"/>
            </a:lvl1pPr>
          </a:lstStyle>
          <a:p>
            <a:pPr lvl="0"/>
            <a:r>
              <a:rPr lang="en-US"/>
              <a:t>Edit Master text styles</a:t>
            </a:r>
          </a:p>
        </p:txBody>
      </p:sp>
      <p:sp>
        <p:nvSpPr>
          <p:cNvPr id="24" name="Text Placeholder 23">
            <a:extLst>
              <a:ext uri="{FF2B5EF4-FFF2-40B4-BE49-F238E27FC236}">
                <a16:creationId xmlns:a16="http://schemas.microsoft.com/office/drawing/2014/main" id="{BFAEA2DC-2F40-D344-B961-344ADAEE4501}"/>
              </a:ext>
            </a:extLst>
          </p:cNvPr>
          <p:cNvSpPr>
            <a:spLocks noGrp="1"/>
          </p:cNvSpPr>
          <p:nvPr>
            <p:ph type="body" sz="quarter" idx="12" hasCustomPrompt="1"/>
          </p:nvPr>
        </p:nvSpPr>
        <p:spPr>
          <a:xfrm>
            <a:off x="6088856" y="2738439"/>
            <a:ext cx="2825354" cy="652462"/>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dirty="0"/>
              <a:t>Address goes here</a:t>
            </a:r>
          </a:p>
          <a:p>
            <a:pPr lvl="0"/>
            <a:r>
              <a:rPr lang="en-US" dirty="0"/>
              <a:t>City, ST ZIP</a:t>
            </a:r>
          </a:p>
        </p:txBody>
      </p:sp>
      <p:sp>
        <p:nvSpPr>
          <p:cNvPr id="25" name="Text Placeholder 23">
            <a:extLst>
              <a:ext uri="{FF2B5EF4-FFF2-40B4-BE49-F238E27FC236}">
                <a16:creationId xmlns:a16="http://schemas.microsoft.com/office/drawing/2014/main" id="{79528BCA-18EF-8449-8A17-21BBC85136F7}"/>
              </a:ext>
            </a:extLst>
          </p:cNvPr>
          <p:cNvSpPr>
            <a:spLocks noGrp="1"/>
          </p:cNvSpPr>
          <p:nvPr>
            <p:ph type="body" sz="quarter" idx="13" hasCustomPrompt="1"/>
          </p:nvPr>
        </p:nvSpPr>
        <p:spPr>
          <a:xfrm>
            <a:off x="6088856" y="3505620"/>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dirty="0"/>
              <a:t>319-XXX-XXXX</a:t>
            </a:r>
          </a:p>
        </p:txBody>
      </p:sp>
      <p:sp>
        <p:nvSpPr>
          <p:cNvPr id="26" name="Text Placeholder 23">
            <a:extLst>
              <a:ext uri="{FF2B5EF4-FFF2-40B4-BE49-F238E27FC236}">
                <a16:creationId xmlns:a16="http://schemas.microsoft.com/office/drawing/2014/main" id="{ACD9A33F-60C5-284B-9D46-72E5B57832C1}"/>
              </a:ext>
            </a:extLst>
          </p:cNvPr>
          <p:cNvSpPr>
            <a:spLocks noGrp="1"/>
          </p:cNvSpPr>
          <p:nvPr>
            <p:ph type="body" sz="quarter" idx="14" hasCustomPrompt="1"/>
          </p:nvPr>
        </p:nvSpPr>
        <p:spPr>
          <a:xfrm>
            <a:off x="6088856" y="3968328"/>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dirty="0" err="1"/>
              <a:t>URL.uiowa.edu</a:t>
            </a:r>
            <a:endParaRPr lang="en-US" dirty="0"/>
          </a:p>
        </p:txBody>
      </p:sp>
      <p:sp>
        <p:nvSpPr>
          <p:cNvPr id="27" name="Text Placeholder 23">
            <a:extLst>
              <a:ext uri="{FF2B5EF4-FFF2-40B4-BE49-F238E27FC236}">
                <a16:creationId xmlns:a16="http://schemas.microsoft.com/office/drawing/2014/main" id="{8E9CD933-E414-1145-9754-ACBFFF596226}"/>
              </a:ext>
            </a:extLst>
          </p:cNvPr>
          <p:cNvSpPr>
            <a:spLocks noGrp="1"/>
          </p:cNvSpPr>
          <p:nvPr>
            <p:ph type="body" sz="quarter" idx="15" hasCustomPrompt="1"/>
          </p:nvPr>
        </p:nvSpPr>
        <p:spPr>
          <a:xfrm>
            <a:off x="6088856" y="4442053"/>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dirty="0" err="1"/>
              <a:t>facebook.com</a:t>
            </a:r>
            <a:r>
              <a:rPr lang="en-US" dirty="0"/>
              <a:t>/URL</a:t>
            </a:r>
          </a:p>
        </p:txBody>
      </p:sp>
      <p:sp>
        <p:nvSpPr>
          <p:cNvPr id="28" name="Text Placeholder 23">
            <a:extLst>
              <a:ext uri="{FF2B5EF4-FFF2-40B4-BE49-F238E27FC236}">
                <a16:creationId xmlns:a16="http://schemas.microsoft.com/office/drawing/2014/main" id="{971AC9B4-FCC0-5642-81E4-7080E62B0E6A}"/>
              </a:ext>
            </a:extLst>
          </p:cNvPr>
          <p:cNvSpPr>
            <a:spLocks noGrp="1"/>
          </p:cNvSpPr>
          <p:nvPr>
            <p:ph type="body" sz="quarter" idx="16" hasCustomPrompt="1"/>
          </p:nvPr>
        </p:nvSpPr>
        <p:spPr>
          <a:xfrm>
            <a:off x="6088856" y="4926795"/>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dirty="0"/>
              <a:t>@</a:t>
            </a:r>
            <a:r>
              <a:rPr lang="en-US" dirty="0" err="1"/>
              <a:t>twitterhandle</a:t>
            </a:r>
            <a:endParaRPr lang="en-US" dirty="0"/>
          </a:p>
        </p:txBody>
      </p:sp>
      <p:sp>
        <p:nvSpPr>
          <p:cNvPr id="29" name="Text Placeholder 23">
            <a:extLst>
              <a:ext uri="{FF2B5EF4-FFF2-40B4-BE49-F238E27FC236}">
                <a16:creationId xmlns:a16="http://schemas.microsoft.com/office/drawing/2014/main" id="{0523A405-5F07-2F4D-B77F-90515157D8BE}"/>
              </a:ext>
            </a:extLst>
          </p:cNvPr>
          <p:cNvSpPr>
            <a:spLocks noGrp="1"/>
          </p:cNvSpPr>
          <p:nvPr>
            <p:ph type="body" sz="quarter" idx="17" hasCustomPrompt="1"/>
          </p:nvPr>
        </p:nvSpPr>
        <p:spPr>
          <a:xfrm>
            <a:off x="6088856" y="5411537"/>
            <a:ext cx="2825354" cy="467470"/>
          </a:xfrm>
        </p:spPr>
        <p:txBody>
          <a:bodyPr anchor="ctr" anchorCtr="0">
            <a:noAutofit/>
          </a:bodyPr>
          <a:lstStyle>
            <a:lvl1pPr marL="0" indent="0">
              <a:lnSpc>
                <a:spcPct val="100000"/>
              </a:lnSpc>
              <a:spcBef>
                <a:spcPts val="0"/>
              </a:spcBef>
              <a:buNone/>
              <a:defRPr sz="1350" b="0"/>
            </a:lvl1pPr>
            <a:lvl2pPr marL="342900" indent="0">
              <a:buNone/>
              <a:defRPr/>
            </a:lvl2pPr>
            <a:lvl3pPr marL="685800" indent="0">
              <a:buNone/>
              <a:defRPr/>
            </a:lvl3pPr>
            <a:lvl4pPr marL="1028700" indent="0">
              <a:buNone/>
              <a:defRPr/>
            </a:lvl4pPr>
            <a:lvl5pPr marL="1371600" indent="0">
              <a:buNone/>
              <a:defRPr/>
            </a:lvl5pPr>
          </a:lstStyle>
          <a:p>
            <a:pPr lvl="0"/>
            <a:r>
              <a:rPr lang="en-US" dirty="0" err="1"/>
              <a:t>contact@uiowa.edu</a:t>
            </a:r>
            <a:endParaRPr lang="en-US" dirty="0"/>
          </a:p>
        </p:txBody>
      </p:sp>
      <p:pic>
        <p:nvPicPr>
          <p:cNvPr id="19" name="Picture 14">
            <a:extLst>
              <a:ext uri="{FF2B5EF4-FFF2-40B4-BE49-F238E27FC236}">
                <a16:creationId xmlns:a16="http://schemas.microsoft.com/office/drawing/2014/main" id="{57571D24-5A75-6D4A-859D-0B99A9B5D002}"/>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852" t="17793" r="65583" b="1163"/>
          <a:stretch/>
        </p:blipFill>
        <p:spPr bwMode="auto">
          <a:xfrm>
            <a:off x="5789912" y="3619397"/>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a:extLst>
              <a:ext uri="{FF2B5EF4-FFF2-40B4-BE49-F238E27FC236}">
                <a16:creationId xmlns:a16="http://schemas.microsoft.com/office/drawing/2014/main" id="{8A2579D0-F259-4C48-8704-136FA35A459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40919" t="17729" r="46516" b="1227"/>
          <a:stretch/>
        </p:blipFill>
        <p:spPr bwMode="auto">
          <a:xfrm>
            <a:off x="5752008" y="4065506"/>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a:extLst>
              <a:ext uri="{FF2B5EF4-FFF2-40B4-BE49-F238E27FC236}">
                <a16:creationId xmlns:a16="http://schemas.microsoft.com/office/drawing/2014/main" id="{6021253C-4C48-E74E-B11A-D6AD90035366}"/>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4017" t="17729" r="23418" b="1227"/>
          <a:stretch/>
        </p:blipFill>
        <p:spPr bwMode="auto">
          <a:xfrm>
            <a:off x="5780289" y="4536846"/>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4">
            <a:extLst>
              <a:ext uri="{FF2B5EF4-FFF2-40B4-BE49-F238E27FC236}">
                <a16:creationId xmlns:a16="http://schemas.microsoft.com/office/drawing/2014/main" id="{9E2D6489-247C-524E-A2FC-4CE9A6832A37}"/>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5297" t="17729" r="2138" b="1227"/>
          <a:stretch/>
        </p:blipFill>
        <p:spPr bwMode="auto">
          <a:xfrm>
            <a:off x="5761435" y="5017613"/>
            <a:ext cx="329938" cy="29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045CCAD-BF56-8F42-846C-2C755FC3C16D}"/>
              </a:ext>
            </a:extLst>
          </p:cNvPr>
          <p:cNvPicPr>
            <a:picLocks noChangeAspect="1"/>
          </p:cNvPicPr>
          <p:nvPr userDrawn="1"/>
        </p:nvPicPr>
        <p:blipFill>
          <a:blip r:embed="rId3"/>
          <a:stretch>
            <a:fillRect/>
          </a:stretch>
        </p:blipFill>
        <p:spPr>
          <a:xfrm>
            <a:off x="5723071" y="5519262"/>
            <a:ext cx="389647" cy="315930"/>
          </a:xfrm>
          <a:prstGeom prst="rect">
            <a:avLst/>
          </a:prstGeom>
        </p:spPr>
      </p:pic>
    </p:spTree>
    <p:extLst>
      <p:ext uri="{BB962C8B-B14F-4D97-AF65-F5344CB8AC3E}">
        <p14:creationId xmlns:p14="http://schemas.microsoft.com/office/powerpoint/2010/main" val="3629469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E08D1C-0D5E-8F4C-B630-327D35C2851E}"/>
              </a:ext>
            </a:extLst>
          </p:cNvPr>
          <p:cNvPicPr>
            <a:picLocks noChangeAspect="1"/>
          </p:cNvPicPr>
          <p:nvPr userDrawn="1"/>
        </p:nvPicPr>
        <p:blipFill>
          <a:blip r:embed="rId10"/>
          <a:stretch>
            <a:fillRect/>
          </a:stretch>
        </p:blipFill>
        <p:spPr>
          <a:xfrm>
            <a:off x="0" y="0"/>
            <a:ext cx="9144000" cy="6858000"/>
          </a:xfrm>
          <a:prstGeom prst="rect">
            <a:avLst/>
          </a:prstGeom>
        </p:spPr>
      </p:pic>
      <p:sp>
        <p:nvSpPr>
          <p:cNvPr id="2" name="Title Placeholder 1">
            <a:extLst>
              <a:ext uri="{FF2B5EF4-FFF2-40B4-BE49-F238E27FC236}">
                <a16:creationId xmlns:a16="http://schemas.microsoft.com/office/drawing/2014/main" id="{817B1A84-3AF2-7441-BD04-40E17B406DAD}"/>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26F7B5-A644-9644-B0CB-54E848DBBD1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56924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sldNum="0" hdr="0" dt="0"/>
  <p:txStyles>
    <p:titleStyle>
      <a:lvl1pPr algn="l"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its.uiowa.edu/qualtrics"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A6F870-F80B-B244-B223-507B85F15094}"/>
              </a:ext>
            </a:extLst>
          </p:cNvPr>
          <p:cNvSpPr>
            <a:spLocks noGrp="1"/>
          </p:cNvSpPr>
          <p:nvPr>
            <p:ph type="body" sz="quarter" idx="11"/>
          </p:nvPr>
        </p:nvSpPr>
        <p:spPr/>
        <p:txBody>
          <a:bodyPr>
            <a:normAutofit/>
          </a:bodyPr>
          <a:lstStyle/>
          <a:p>
            <a:r>
              <a:rPr lang="en-US" dirty="0"/>
              <a:t>Qualtrics What Is It And How Do I Use It?</a:t>
            </a:r>
          </a:p>
        </p:txBody>
      </p:sp>
      <p:sp>
        <p:nvSpPr>
          <p:cNvPr id="4" name="Text Placeholder 3">
            <a:extLst>
              <a:ext uri="{FF2B5EF4-FFF2-40B4-BE49-F238E27FC236}">
                <a16:creationId xmlns:a16="http://schemas.microsoft.com/office/drawing/2014/main" id="{D6D9CCC4-BFC0-074D-8089-0845BEB17C09}"/>
              </a:ext>
            </a:extLst>
          </p:cNvPr>
          <p:cNvSpPr>
            <a:spLocks noGrp="1"/>
          </p:cNvSpPr>
          <p:nvPr>
            <p:ph type="body" sz="quarter" idx="19"/>
          </p:nvPr>
        </p:nvSpPr>
        <p:spPr>
          <a:xfrm>
            <a:off x="296235" y="3756754"/>
            <a:ext cx="3062977" cy="1563391"/>
          </a:xfrm>
        </p:spPr>
        <p:txBody>
          <a:bodyPr>
            <a:normAutofit/>
          </a:bodyPr>
          <a:lstStyle/>
          <a:p>
            <a:r>
              <a:rPr lang="en-US" dirty="0"/>
              <a:t>Patrick Rossmann</a:t>
            </a:r>
          </a:p>
          <a:p>
            <a:r>
              <a:rPr lang="en-US" dirty="0"/>
              <a:t>Teri Schnelle</a:t>
            </a:r>
          </a:p>
          <a:p>
            <a:endParaRPr lang="en-US" dirty="0"/>
          </a:p>
          <a:p>
            <a:r>
              <a:rPr lang="en-US" dirty="0"/>
              <a:t>Division of Student Life</a:t>
            </a:r>
          </a:p>
        </p:txBody>
      </p:sp>
      <p:pic>
        <p:nvPicPr>
          <p:cNvPr id="2" name="Picture Placeholder 1"/>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l="21154" r="21154"/>
          <a:stretch>
            <a:fillRect/>
          </a:stretch>
        </p:blipFill>
        <p:spPr/>
      </p:pic>
    </p:spTree>
    <p:extLst>
      <p:ext uri="{BB962C8B-B14F-4D97-AF65-F5344CB8AC3E}">
        <p14:creationId xmlns:p14="http://schemas.microsoft.com/office/powerpoint/2010/main" val="3335962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Question Type</a:t>
            </a:r>
          </a:p>
        </p:txBody>
      </p:sp>
      <p:sp>
        <p:nvSpPr>
          <p:cNvPr id="3" name="Content Placeholder 2"/>
          <p:cNvSpPr>
            <a:spLocks noGrp="1"/>
          </p:cNvSpPr>
          <p:nvPr>
            <p:ph idx="1"/>
          </p:nvPr>
        </p:nvSpPr>
        <p:spPr>
          <a:xfrm>
            <a:off x="369343" y="1607127"/>
            <a:ext cx="3233666" cy="4118476"/>
          </a:xfrm>
        </p:spPr>
        <p:txBody>
          <a:bodyPr/>
          <a:lstStyle/>
          <a:p>
            <a:r>
              <a:rPr lang="en-US" dirty="0"/>
              <a:t>Question type</a:t>
            </a:r>
          </a:p>
          <a:p>
            <a:pPr lvl="1"/>
            <a:r>
              <a:rPr lang="en-US" dirty="0"/>
              <a:t>Static content</a:t>
            </a:r>
          </a:p>
          <a:p>
            <a:pPr lvl="1"/>
            <a:r>
              <a:rPr lang="en-US" dirty="0"/>
              <a:t>Standard questions</a:t>
            </a:r>
          </a:p>
          <a:p>
            <a:pPr lvl="1"/>
            <a:r>
              <a:rPr lang="en-US" dirty="0"/>
              <a:t>Specialty questions </a:t>
            </a:r>
          </a:p>
          <a:p>
            <a:pPr lvl="1"/>
            <a:r>
              <a:rPr lang="en-US" dirty="0"/>
              <a:t>Advanced</a:t>
            </a:r>
          </a:p>
          <a:p>
            <a:pPr lvl="1"/>
            <a:endParaRPr lang="en-US" dirty="0"/>
          </a:p>
        </p:txBody>
      </p:sp>
      <p:pic>
        <p:nvPicPr>
          <p:cNvPr id="4" name="Picture 3"/>
          <p:cNvPicPr>
            <a:picLocks noChangeAspect="1"/>
          </p:cNvPicPr>
          <p:nvPr/>
        </p:nvPicPr>
        <p:blipFill rotWithShape="1">
          <a:blip r:embed="rId3"/>
          <a:srcRect l="2089" t="2973" r="3443" b="12662"/>
          <a:stretch/>
        </p:blipFill>
        <p:spPr>
          <a:xfrm>
            <a:off x="3739486" y="1448343"/>
            <a:ext cx="4394579" cy="4531253"/>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46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Question Type</a:t>
            </a:r>
          </a:p>
        </p:txBody>
      </p:sp>
      <p:sp>
        <p:nvSpPr>
          <p:cNvPr id="3" name="Content Placeholder 2"/>
          <p:cNvSpPr>
            <a:spLocks noGrp="1"/>
          </p:cNvSpPr>
          <p:nvPr>
            <p:ph idx="1"/>
          </p:nvPr>
        </p:nvSpPr>
        <p:spPr/>
        <p:txBody>
          <a:bodyPr/>
          <a:lstStyle/>
          <a:p>
            <a:r>
              <a:rPr lang="en-US" dirty="0"/>
              <a:t>Uploading Documents</a:t>
            </a:r>
          </a:p>
        </p:txBody>
      </p:sp>
      <p:sp>
        <p:nvSpPr>
          <p:cNvPr id="4" name="Footer Placeholder 3"/>
          <p:cNvSpPr>
            <a:spLocks noGrp="1"/>
          </p:cNvSpPr>
          <p:nvPr>
            <p:ph type="ftr" sz="quarter" idx="10"/>
          </p:nvPr>
        </p:nvSpPr>
        <p:spPr/>
        <p:txBody>
          <a:bodyPr/>
          <a:lstStyle/>
          <a:p>
            <a:r>
              <a:rPr lang="en-US"/>
              <a:t>Insert Unit Name Here &gt;&gt; Go to View &gt;&gt; Header/Footer</a:t>
            </a:r>
          </a:p>
        </p:txBody>
      </p:sp>
    </p:spTree>
    <p:extLst>
      <p:ext uri="{BB962C8B-B14F-4D97-AF65-F5344CB8AC3E}">
        <p14:creationId xmlns:p14="http://schemas.microsoft.com/office/powerpoint/2010/main" val="3364294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Additional Options</a:t>
            </a:r>
          </a:p>
        </p:txBody>
      </p:sp>
      <p:sp>
        <p:nvSpPr>
          <p:cNvPr id="3" name="Content Placeholder 2"/>
          <p:cNvSpPr>
            <a:spLocks noGrp="1"/>
          </p:cNvSpPr>
          <p:nvPr>
            <p:ph idx="1"/>
          </p:nvPr>
        </p:nvSpPr>
        <p:spPr>
          <a:xfrm>
            <a:off x="477672" y="1588655"/>
            <a:ext cx="2718110" cy="4150596"/>
          </a:xfrm>
        </p:spPr>
        <p:txBody>
          <a:bodyPr/>
          <a:lstStyle/>
          <a:p>
            <a:r>
              <a:rPr lang="en-US" dirty="0"/>
              <a:t>Additional options for survey questions</a:t>
            </a:r>
          </a:p>
        </p:txBody>
      </p:sp>
      <p:pic>
        <p:nvPicPr>
          <p:cNvPr id="4" name="Picture 3"/>
          <p:cNvPicPr>
            <a:picLocks noChangeAspect="1"/>
          </p:cNvPicPr>
          <p:nvPr/>
        </p:nvPicPr>
        <p:blipFill rotWithShape="1">
          <a:blip r:embed="rId3"/>
          <a:srcRect l="19209" t="2700" r="2786" b="2305"/>
          <a:stretch/>
        </p:blipFill>
        <p:spPr>
          <a:xfrm>
            <a:off x="3397334" y="1371002"/>
            <a:ext cx="2593074" cy="4913194"/>
          </a:xfrm>
          <a:prstGeom prst="rect">
            <a:avLst/>
          </a:prstGeom>
        </p:spPr>
      </p:pic>
      <p:pic>
        <p:nvPicPr>
          <p:cNvPr id="5" name="Picture 4"/>
          <p:cNvPicPr>
            <a:picLocks noChangeAspect="1"/>
          </p:cNvPicPr>
          <p:nvPr/>
        </p:nvPicPr>
        <p:blipFill rotWithShape="1">
          <a:blip r:embed="rId4"/>
          <a:srcRect l="3729" t="2513"/>
          <a:stretch/>
        </p:blipFill>
        <p:spPr>
          <a:xfrm>
            <a:off x="6191961" y="838304"/>
            <a:ext cx="2466691" cy="4967784"/>
          </a:xfrm>
          <a:prstGeom prst="rect">
            <a:avLst/>
          </a:prstGeom>
        </p:spPr>
      </p:pic>
      <p:pic>
        <p:nvPicPr>
          <p:cNvPr id="6" name="Picture 2" descr="checklist, mobile, online, questionnaire, survey, tablet, to do ic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31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Additional Options</a:t>
            </a:r>
          </a:p>
        </p:txBody>
      </p:sp>
      <p:sp>
        <p:nvSpPr>
          <p:cNvPr id="3" name="Content Placeholder 2"/>
          <p:cNvSpPr>
            <a:spLocks noGrp="1"/>
          </p:cNvSpPr>
          <p:nvPr>
            <p:ph idx="1"/>
          </p:nvPr>
        </p:nvSpPr>
        <p:spPr>
          <a:xfrm>
            <a:off x="628650" y="1524000"/>
            <a:ext cx="7886700" cy="4518027"/>
          </a:xfrm>
        </p:spPr>
        <p:txBody>
          <a:bodyPr/>
          <a:lstStyle/>
          <a:p>
            <a:r>
              <a:rPr lang="en-US" dirty="0"/>
              <a:t>Rich Content Editor</a:t>
            </a:r>
          </a:p>
        </p:txBody>
      </p:sp>
      <p:pic>
        <p:nvPicPr>
          <p:cNvPr id="4" name="Picture 3"/>
          <p:cNvPicPr>
            <a:picLocks noChangeAspect="1"/>
          </p:cNvPicPr>
          <p:nvPr/>
        </p:nvPicPr>
        <p:blipFill rotWithShape="1">
          <a:blip r:embed="rId3"/>
          <a:srcRect l="4059" t="5651" r="2559" b="5651"/>
          <a:stretch/>
        </p:blipFill>
        <p:spPr>
          <a:xfrm>
            <a:off x="1009650" y="2240974"/>
            <a:ext cx="7124700" cy="3911600"/>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039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Additional Options</a:t>
            </a:r>
          </a:p>
        </p:txBody>
      </p:sp>
      <p:pic>
        <p:nvPicPr>
          <p:cNvPr id="5" name="Picture 4"/>
          <p:cNvPicPr>
            <a:picLocks noChangeAspect="1"/>
          </p:cNvPicPr>
          <p:nvPr/>
        </p:nvPicPr>
        <p:blipFill rotWithShape="1">
          <a:blip r:embed="rId3"/>
          <a:srcRect t="50757"/>
          <a:stretch/>
        </p:blipFill>
        <p:spPr>
          <a:xfrm>
            <a:off x="3669833" y="1949090"/>
            <a:ext cx="1990725" cy="3001818"/>
          </a:xfrm>
          <a:prstGeom prst="rect">
            <a:avLst/>
          </a:prstGeom>
        </p:spPr>
      </p:pic>
      <p:pic>
        <p:nvPicPr>
          <p:cNvPr id="6"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27781"/>
            <a:ext cx="789998" cy="9676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b="48864"/>
          <a:stretch/>
        </p:blipFill>
        <p:spPr>
          <a:xfrm>
            <a:off x="1346887" y="1900598"/>
            <a:ext cx="1990725" cy="3117273"/>
          </a:xfrm>
          <a:prstGeom prst="rect">
            <a:avLst/>
          </a:prstGeom>
        </p:spPr>
      </p:pic>
    </p:spTree>
    <p:extLst>
      <p:ext uri="{BB962C8B-B14F-4D97-AF65-F5344CB8AC3E}">
        <p14:creationId xmlns:p14="http://schemas.microsoft.com/office/powerpoint/2010/main" val="533424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Display Logic</a:t>
            </a:r>
          </a:p>
        </p:txBody>
      </p:sp>
      <p:sp>
        <p:nvSpPr>
          <p:cNvPr id="3" name="Content Placeholder 2"/>
          <p:cNvSpPr>
            <a:spLocks noGrp="1"/>
          </p:cNvSpPr>
          <p:nvPr>
            <p:ph idx="1"/>
          </p:nvPr>
        </p:nvSpPr>
        <p:spPr>
          <a:xfrm>
            <a:off x="628650" y="1690689"/>
            <a:ext cx="7886700" cy="4486274"/>
          </a:xfrm>
        </p:spPr>
        <p:txBody>
          <a:bodyPr/>
          <a:lstStyle/>
          <a:p>
            <a:r>
              <a:rPr lang="en-US" dirty="0"/>
              <a:t>Ideal for conditionally displaying answer choices or single questions.</a:t>
            </a:r>
          </a:p>
        </p:txBody>
      </p:sp>
      <p:pic>
        <p:nvPicPr>
          <p:cNvPr id="4" name="Content Placeholder 3"/>
          <p:cNvPicPr>
            <a:picLocks noChangeAspect="1"/>
          </p:cNvPicPr>
          <p:nvPr/>
        </p:nvPicPr>
        <p:blipFill rotWithShape="1">
          <a:blip r:embed="rId3"/>
          <a:srcRect l="1530" t="7792" r="1530" b="4166"/>
          <a:stretch/>
        </p:blipFill>
        <p:spPr>
          <a:xfrm>
            <a:off x="628650" y="2840800"/>
            <a:ext cx="7645400" cy="2159000"/>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889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Skip Logic</a:t>
            </a:r>
          </a:p>
        </p:txBody>
      </p:sp>
      <p:pic>
        <p:nvPicPr>
          <p:cNvPr id="5" name="Picture 4"/>
          <p:cNvPicPr>
            <a:picLocks noChangeAspect="1"/>
          </p:cNvPicPr>
          <p:nvPr/>
        </p:nvPicPr>
        <p:blipFill rotWithShape="1">
          <a:blip r:embed="rId3"/>
          <a:srcRect r="37172"/>
          <a:stretch/>
        </p:blipFill>
        <p:spPr>
          <a:xfrm>
            <a:off x="914399" y="3389964"/>
            <a:ext cx="5854701" cy="1668313"/>
          </a:xfrm>
          <a:prstGeom prst="rect">
            <a:avLst/>
          </a:prstGeom>
        </p:spPr>
      </p:pic>
      <p:pic>
        <p:nvPicPr>
          <p:cNvPr id="6" name="Picture 5"/>
          <p:cNvPicPr>
            <a:picLocks noChangeAspect="1"/>
          </p:cNvPicPr>
          <p:nvPr/>
        </p:nvPicPr>
        <p:blipFill rotWithShape="1">
          <a:blip r:embed="rId3"/>
          <a:srcRect l="88041"/>
          <a:stretch/>
        </p:blipFill>
        <p:spPr>
          <a:xfrm>
            <a:off x="6769100" y="3389964"/>
            <a:ext cx="1114425" cy="1668313"/>
          </a:xfrm>
          <a:prstGeom prst="rect">
            <a:avLst/>
          </a:prstGeom>
        </p:spPr>
      </p:pic>
      <p:sp>
        <p:nvSpPr>
          <p:cNvPr id="3" name="Content Placeholder 2"/>
          <p:cNvSpPr>
            <a:spLocks noGrp="1"/>
          </p:cNvSpPr>
          <p:nvPr>
            <p:ph idx="1"/>
          </p:nvPr>
        </p:nvSpPr>
        <p:spPr/>
        <p:txBody>
          <a:bodyPr/>
          <a:lstStyle/>
          <a:p>
            <a:r>
              <a:rPr lang="en-US" dirty="0"/>
              <a:t>Allows you to send respondents to a future point in the survey based on how they answer a question. </a:t>
            </a:r>
          </a:p>
        </p:txBody>
      </p:sp>
      <p:pic>
        <p:nvPicPr>
          <p:cNvPr id="7"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65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Pipe Text</a:t>
            </a:r>
          </a:p>
        </p:txBody>
      </p:sp>
      <p:sp>
        <p:nvSpPr>
          <p:cNvPr id="3" name="Content Placeholder 2"/>
          <p:cNvSpPr>
            <a:spLocks noGrp="1"/>
          </p:cNvSpPr>
          <p:nvPr>
            <p:ph idx="1"/>
          </p:nvPr>
        </p:nvSpPr>
        <p:spPr>
          <a:xfrm>
            <a:off x="628650" y="1461991"/>
            <a:ext cx="4504459" cy="4277260"/>
          </a:xfrm>
        </p:spPr>
        <p:txBody>
          <a:bodyPr/>
          <a:lstStyle/>
          <a:p>
            <a:r>
              <a:rPr lang="en-US" dirty="0"/>
              <a:t>Survey question</a:t>
            </a:r>
          </a:p>
          <a:p>
            <a:r>
              <a:rPr lang="en-US" dirty="0"/>
              <a:t>Embedded data</a:t>
            </a:r>
          </a:p>
        </p:txBody>
      </p:sp>
      <p:pic>
        <p:nvPicPr>
          <p:cNvPr id="4" name="Picture 3"/>
          <p:cNvPicPr>
            <a:picLocks noChangeAspect="1"/>
          </p:cNvPicPr>
          <p:nvPr/>
        </p:nvPicPr>
        <p:blipFill rotWithShape="1">
          <a:blip r:embed="rId3"/>
          <a:srcRect l="2563" t="6427" r="2563" b="3522"/>
          <a:stretch/>
        </p:blipFill>
        <p:spPr>
          <a:xfrm>
            <a:off x="1527271" y="2518400"/>
            <a:ext cx="6403493" cy="3544791"/>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506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Preview Survey</a:t>
            </a:r>
          </a:p>
        </p:txBody>
      </p:sp>
      <p:sp>
        <p:nvSpPr>
          <p:cNvPr id="3" name="Content Placeholder 2"/>
          <p:cNvSpPr>
            <a:spLocks noGrp="1"/>
          </p:cNvSpPr>
          <p:nvPr>
            <p:ph idx="1"/>
          </p:nvPr>
        </p:nvSpPr>
        <p:spPr>
          <a:xfrm>
            <a:off x="628650" y="1690689"/>
            <a:ext cx="7886700" cy="4351338"/>
          </a:xfrm>
        </p:spPr>
        <p:txBody>
          <a:bodyPr/>
          <a:lstStyle/>
          <a:p>
            <a:r>
              <a:rPr lang="en-US" dirty="0"/>
              <a:t>Look and feel</a:t>
            </a:r>
          </a:p>
          <a:p>
            <a:r>
              <a:rPr lang="en-US" dirty="0"/>
              <a:t>Logic</a:t>
            </a:r>
          </a:p>
        </p:txBody>
      </p:sp>
      <p:pic>
        <p:nvPicPr>
          <p:cNvPr id="4" name="Picture 3"/>
          <p:cNvPicPr>
            <a:picLocks noChangeAspect="1"/>
          </p:cNvPicPr>
          <p:nvPr/>
        </p:nvPicPr>
        <p:blipFill rotWithShape="1">
          <a:blip r:embed="rId3"/>
          <a:srcRect b="31643"/>
          <a:stretch/>
        </p:blipFill>
        <p:spPr>
          <a:xfrm>
            <a:off x="1533237" y="3267004"/>
            <a:ext cx="4191000" cy="898525"/>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30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Look &amp; Feel</a:t>
            </a:r>
          </a:p>
        </p:txBody>
      </p:sp>
      <p:pic>
        <p:nvPicPr>
          <p:cNvPr id="4" name="Picture 3"/>
          <p:cNvPicPr>
            <a:picLocks noChangeAspect="1"/>
          </p:cNvPicPr>
          <p:nvPr/>
        </p:nvPicPr>
        <p:blipFill rotWithShape="1">
          <a:blip r:embed="rId3"/>
          <a:srcRect t="7604" b="6393"/>
          <a:stretch/>
        </p:blipFill>
        <p:spPr>
          <a:xfrm>
            <a:off x="1366260" y="1403082"/>
            <a:ext cx="6411479" cy="4934217"/>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43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Zoom Etiquette</a:t>
            </a:r>
            <a:endParaRPr lang="en-US" dirty="0"/>
          </a:p>
        </p:txBody>
      </p:sp>
      <p:sp>
        <p:nvSpPr>
          <p:cNvPr id="3" name="Content Placeholder 2"/>
          <p:cNvSpPr>
            <a:spLocks noGrp="1"/>
          </p:cNvSpPr>
          <p:nvPr>
            <p:ph idx="1"/>
          </p:nvPr>
        </p:nvSpPr>
        <p:spPr/>
        <p:txBody>
          <a:bodyPr/>
          <a:lstStyle/>
          <a:p>
            <a:r>
              <a:rPr lang="en-US" dirty="0" smtClean="0"/>
              <a:t>We are all learning!</a:t>
            </a:r>
          </a:p>
          <a:p>
            <a:r>
              <a:rPr lang="en-US" dirty="0" smtClean="0"/>
              <a:t>Be Aware:</a:t>
            </a:r>
          </a:p>
          <a:p>
            <a:pPr lvl="1"/>
            <a:r>
              <a:rPr lang="en-US" dirty="0" smtClean="0"/>
              <a:t>If your mic is on</a:t>
            </a:r>
          </a:p>
          <a:p>
            <a:pPr lvl="1"/>
            <a:r>
              <a:rPr lang="en-US" dirty="0" smtClean="0"/>
              <a:t>If you are muted</a:t>
            </a:r>
          </a:p>
          <a:p>
            <a:pPr lvl="1"/>
            <a:r>
              <a:rPr lang="en-US" dirty="0" smtClean="0"/>
              <a:t>If your video is on</a:t>
            </a:r>
          </a:p>
          <a:p>
            <a:pPr lvl="2"/>
            <a:r>
              <a:rPr lang="en-US" dirty="0" smtClean="0"/>
              <a:t>Who is in the background</a:t>
            </a:r>
          </a:p>
          <a:p>
            <a:pPr lvl="1"/>
            <a:r>
              <a:rPr lang="en-US" dirty="0" smtClean="0"/>
              <a:t>If you are sharing your screen, share just the program you want to share</a:t>
            </a:r>
          </a:p>
          <a:p>
            <a:r>
              <a:rPr lang="en-US" dirty="0" smtClean="0"/>
              <a:t>Don’t record without permission</a:t>
            </a:r>
          </a:p>
          <a:p>
            <a:r>
              <a:rPr lang="en-US" dirty="0" smtClean="0"/>
              <a:t>Other thoughts? </a:t>
            </a:r>
          </a:p>
        </p:txBody>
      </p:sp>
      <p:sp>
        <p:nvSpPr>
          <p:cNvPr id="4" name="Footer Placeholder 3"/>
          <p:cNvSpPr>
            <a:spLocks noGrp="1"/>
          </p:cNvSpPr>
          <p:nvPr>
            <p:ph type="ftr" sz="quarter" idx="10"/>
          </p:nvPr>
        </p:nvSpPr>
        <p:spPr/>
        <p:txBody>
          <a:bodyPr/>
          <a:lstStyle/>
          <a:p>
            <a:r>
              <a:rPr lang="en-US" smtClean="0"/>
              <a:t>Insert Unit Name Here &gt;&gt; Go to View &gt;&gt; Header/Footer</a:t>
            </a:r>
            <a:endParaRPr lang="en-US"/>
          </a:p>
        </p:txBody>
      </p:sp>
    </p:spTree>
    <p:extLst>
      <p:ext uri="{BB962C8B-B14F-4D97-AF65-F5344CB8AC3E}">
        <p14:creationId xmlns:p14="http://schemas.microsoft.com/office/powerpoint/2010/main" val="770497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Flow</a:t>
            </a:r>
          </a:p>
        </p:txBody>
      </p:sp>
      <p:pic>
        <p:nvPicPr>
          <p:cNvPr id="4" name="Content Placeholder 3"/>
          <p:cNvPicPr>
            <a:picLocks noGrp="1" noChangeAspect="1"/>
          </p:cNvPicPr>
          <p:nvPr>
            <p:ph idx="1"/>
          </p:nvPr>
        </p:nvPicPr>
        <p:blipFill>
          <a:blip r:embed="rId3"/>
          <a:stretch>
            <a:fillRect/>
          </a:stretch>
        </p:blipFill>
        <p:spPr>
          <a:xfrm>
            <a:off x="397156" y="1399863"/>
            <a:ext cx="7886700" cy="2248284"/>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642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577" y="365126"/>
            <a:ext cx="3195205" cy="2294947"/>
          </a:xfrm>
        </p:spPr>
        <p:txBody>
          <a:bodyPr/>
          <a:lstStyle/>
          <a:p>
            <a:r>
              <a:rPr lang="en-US" dirty="0"/>
              <a:t>Survey Options</a:t>
            </a:r>
          </a:p>
        </p:txBody>
      </p:sp>
      <p:pic>
        <p:nvPicPr>
          <p:cNvPr id="4" name="Picture 3"/>
          <p:cNvPicPr>
            <a:picLocks noChangeAspect="1"/>
          </p:cNvPicPr>
          <p:nvPr/>
        </p:nvPicPr>
        <p:blipFill rotWithShape="1">
          <a:blip r:embed="rId3"/>
          <a:srcRect l="4875" t="2652" r="6476"/>
          <a:stretch/>
        </p:blipFill>
        <p:spPr>
          <a:xfrm>
            <a:off x="2900218" y="640259"/>
            <a:ext cx="5727700" cy="5488069"/>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283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a:t>
            </a:r>
          </a:p>
        </p:txBody>
      </p:sp>
      <p:sp>
        <p:nvSpPr>
          <p:cNvPr id="3" name="Content Placeholder 2"/>
          <p:cNvSpPr>
            <a:spLocks noGrp="1"/>
          </p:cNvSpPr>
          <p:nvPr>
            <p:ph idx="1"/>
          </p:nvPr>
        </p:nvSpPr>
        <p:spPr>
          <a:xfrm>
            <a:off x="628650" y="1625600"/>
            <a:ext cx="7886700" cy="4551363"/>
          </a:xfrm>
        </p:spPr>
        <p:txBody>
          <a:bodyPr/>
          <a:lstStyle/>
          <a:p>
            <a:r>
              <a:rPr lang="en-US" dirty="0"/>
              <a:t>Export Survey</a:t>
            </a:r>
          </a:p>
          <a:p>
            <a:r>
              <a:rPr lang="en-US" dirty="0"/>
              <a:t>Triggers</a:t>
            </a:r>
          </a:p>
          <a:p>
            <a:r>
              <a:rPr lang="en-US" dirty="0"/>
              <a:t>Quotas</a:t>
            </a:r>
          </a:p>
        </p:txBody>
      </p:sp>
      <p:pic>
        <p:nvPicPr>
          <p:cNvPr id="5" name="Picture 4"/>
          <p:cNvPicPr>
            <a:picLocks noChangeAspect="1"/>
          </p:cNvPicPr>
          <p:nvPr/>
        </p:nvPicPr>
        <p:blipFill>
          <a:blip r:embed="rId3"/>
          <a:stretch>
            <a:fillRect/>
          </a:stretch>
        </p:blipFill>
        <p:spPr>
          <a:xfrm>
            <a:off x="4262870" y="925718"/>
            <a:ext cx="2562225" cy="4695825"/>
          </a:xfrm>
          <a:prstGeom prst="rect">
            <a:avLst/>
          </a:prstGeom>
        </p:spPr>
      </p:pic>
      <p:pic>
        <p:nvPicPr>
          <p:cNvPr id="6"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009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Email Triggers</a:t>
            </a:r>
          </a:p>
        </p:txBody>
      </p:sp>
      <p:sp>
        <p:nvSpPr>
          <p:cNvPr id="3" name="Content Placeholder 2"/>
          <p:cNvSpPr>
            <a:spLocks noGrp="1"/>
          </p:cNvSpPr>
          <p:nvPr>
            <p:ph idx="1"/>
          </p:nvPr>
        </p:nvSpPr>
        <p:spPr>
          <a:xfrm>
            <a:off x="466283" y="1690689"/>
            <a:ext cx="3318317" cy="4048562"/>
          </a:xfrm>
        </p:spPr>
        <p:txBody>
          <a:bodyPr>
            <a:normAutofit/>
          </a:bodyPr>
          <a:lstStyle/>
          <a:p>
            <a:r>
              <a:rPr lang="en-US" dirty="0"/>
              <a:t>Allow you to send an email notification to someone when a survey response is completed and specified conditions are met.</a:t>
            </a:r>
          </a:p>
          <a:p>
            <a:r>
              <a:rPr lang="en-US" dirty="0"/>
              <a:t>You can set up multiple triggers (for respondent and surveyor)</a:t>
            </a:r>
          </a:p>
          <a:p>
            <a:endParaRPr lang="en-US" dirty="0"/>
          </a:p>
          <a:p>
            <a:pPr marL="0" indent="0">
              <a:buNone/>
            </a:pPr>
            <a:endParaRPr lang="en-US" dirty="0"/>
          </a:p>
        </p:txBody>
      </p:sp>
      <p:pic>
        <p:nvPicPr>
          <p:cNvPr id="4" name="Picture 3"/>
          <p:cNvPicPr>
            <a:picLocks noChangeAspect="1"/>
          </p:cNvPicPr>
          <p:nvPr/>
        </p:nvPicPr>
        <p:blipFill rotWithShape="1">
          <a:blip r:embed="rId3"/>
          <a:srcRect l="1641" t="10338" r="2563" b="3219"/>
          <a:stretch/>
        </p:blipFill>
        <p:spPr>
          <a:xfrm>
            <a:off x="3775364" y="1265382"/>
            <a:ext cx="5359400" cy="5071464"/>
          </a:xfrm>
          <a:prstGeom prst="rect">
            <a:avLst/>
          </a:prstGeom>
        </p:spPr>
      </p:pic>
    </p:spTree>
    <p:extLst>
      <p:ext uri="{BB962C8B-B14F-4D97-AF65-F5344CB8AC3E}">
        <p14:creationId xmlns:p14="http://schemas.microsoft.com/office/powerpoint/2010/main" val="40511998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Quotas</a:t>
            </a:r>
          </a:p>
        </p:txBody>
      </p:sp>
      <p:pic>
        <p:nvPicPr>
          <p:cNvPr id="4" name="Content Placeholder 3"/>
          <p:cNvPicPr>
            <a:picLocks noGrp="1" noChangeAspect="1"/>
          </p:cNvPicPr>
          <p:nvPr>
            <p:ph idx="1"/>
          </p:nvPr>
        </p:nvPicPr>
        <p:blipFill>
          <a:blip r:embed="rId3"/>
          <a:stretch>
            <a:fillRect/>
          </a:stretch>
        </p:blipFill>
        <p:spPr>
          <a:xfrm>
            <a:off x="342900" y="3670070"/>
            <a:ext cx="8801100" cy="2104225"/>
          </a:xfrm>
          <a:prstGeom prst="rect">
            <a:avLst/>
          </a:prstGeom>
        </p:spPr>
      </p:pic>
      <p:sp>
        <p:nvSpPr>
          <p:cNvPr id="5" name="Content Placeholder 2"/>
          <p:cNvSpPr txBox="1">
            <a:spLocks/>
          </p:cNvSpPr>
          <p:nvPr/>
        </p:nvSpPr>
        <p:spPr>
          <a:xfrm>
            <a:off x="628650" y="1478666"/>
            <a:ext cx="7886700" cy="2403427"/>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Allow you to:</a:t>
            </a:r>
          </a:p>
          <a:p>
            <a:pPr lvl="1"/>
            <a:r>
              <a:rPr lang="en-US" dirty="0"/>
              <a:t>Keep track of how many respondents meet a condition in your survey</a:t>
            </a:r>
          </a:p>
          <a:p>
            <a:pPr lvl="1"/>
            <a:r>
              <a:rPr lang="en-US" dirty="0"/>
              <a:t>Specify what will happen to your respondents once a quota has been met, such as ending the survey prematurely or deleting the extra responses</a:t>
            </a:r>
          </a:p>
        </p:txBody>
      </p:sp>
    </p:spTree>
    <p:extLst>
      <p:ext uri="{BB962C8B-B14F-4D97-AF65-F5344CB8AC3E}">
        <p14:creationId xmlns:p14="http://schemas.microsoft.com/office/powerpoint/2010/main" val="2223790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Distributions</a:t>
            </a:r>
          </a:p>
        </p:txBody>
      </p:sp>
      <p:sp>
        <p:nvSpPr>
          <p:cNvPr id="3" name="Content Placeholder 2"/>
          <p:cNvSpPr>
            <a:spLocks noGrp="1"/>
          </p:cNvSpPr>
          <p:nvPr>
            <p:ph idx="1"/>
          </p:nvPr>
        </p:nvSpPr>
        <p:spPr>
          <a:xfrm>
            <a:off x="628650" y="1607127"/>
            <a:ext cx="7886700" cy="4569836"/>
          </a:xfrm>
        </p:spPr>
        <p:txBody>
          <a:bodyPr/>
          <a:lstStyle/>
          <a:p>
            <a:r>
              <a:rPr lang="en-US" dirty="0"/>
              <a:t>Reusable link</a:t>
            </a:r>
          </a:p>
          <a:p>
            <a:r>
              <a:rPr lang="en-US" dirty="0"/>
              <a:t>Email contact list (panel)</a:t>
            </a:r>
          </a:p>
        </p:txBody>
      </p:sp>
      <p:pic>
        <p:nvPicPr>
          <p:cNvPr id="4" name="Picture 3"/>
          <p:cNvPicPr>
            <a:picLocks noChangeAspect="1"/>
          </p:cNvPicPr>
          <p:nvPr/>
        </p:nvPicPr>
        <p:blipFill rotWithShape="1">
          <a:blip r:embed="rId3"/>
          <a:srcRect b="10231"/>
          <a:stretch/>
        </p:blipFill>
        <p:spPr>
          <a:xfrm>
            <a:off x="1618989" y="2839235"/>
            <a:ext cx="6337821" cy="3214052"/>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56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7741-5DE1-EB4B-B756-4EB69B562770}"/>
              </a:ext>
            </a:extLst>
          </p:cNvPr>
          <p:cNvSpPr>
            <a:spLocks noGrp="1"/>
          </p:cNvSpPr>
          <p:nvPr>
            <p:ph type="title"/>
          </p:nvPr>
        </p:nvSpPr>
        <p:spPr/>
        <p:txBody>
          <a:bodyPr/>
          <a:lstStyle/>
          <a:p>
            <a:r>
              <a:rPr lang="en-US" dirty="0"/>
              <a:t>Email Contact List</a:t>
            </a:r>
          </a:p>
        </p:txBody>
      </p:sp>
      <p:sp>
        <p:nvSpPr>
          <p:cNvPr id="3" name="Content Placeholder 2">
            <a:extLst>
              <a:ext uri="{FF2B5EF4-FFF2-40B4-BE49-F238E27FC236}">
                <a16:creationId xmlns:a16="http://schemas.microsoft.com/office/drawing/2014/main" id="{F6D58543-9810-8048-80EF-3EBE3F95B7E7}"/>
              </a:ext>
            </a:extLst>
          </p:cNvPr>
          <p:cNvSpPr>
            <a:spLocks noGrp="1"/>
          </p:cNvSpPr>
          <p:nvPr>
            <p:ph idx="1"/>
          </p:nvPr>
        </p:nvSpPr>
        <p:spPr/>
        <p:txBody>
          <a:bodyPr/>
          <a:lstStyle/>
          <a:p>
            <a:r>
              <a:rPr lang="en-US" dirty="0"/>
              <a:t>Compose Email from Survey Distribution (you can save this)</a:t>
            </a:r>
          </a:p>
          <a:p>
            <a:r>
              <a:rPr lang="en-US" dirty="0"/>
              <a:t>Set up Contact List with email addresses (you can save this too)</a:t>
            </a:r>
          </a:p>
          <a:p>
            <a:r>
              <a:rPr lang="en-US" dirty="0"/>
              <a:t>Each person gets an individualized link (important to know if they completed it or not)</a:t>
            </a:r>
          </a:p>
          <a:p>
            <a:r>
              <a:rPr lang="en-US" dirty="0"/>
              <a:t>You can set this up in advance to send at a later date</a:t>
            </a:r>
          </a:p>
          <a:p>
            <a:endParaRPr lang="en-US" dirty="0"/>
          </a:p>
        </p:txBody>
      </p:sp>
      <p:sp>
        <p:nvSpPr>
          <p:cNvPr id="4" name="Footer Placeholder 3">
            <a:extLst>
              <a:ext uri="{FF2B5EF4-FFF2-40B4-BE49-F238E27FC236}">
                <a16:creationId xmlns:a16="http://schemas.microsoft.com/office/drawing/2014/main" id="{99B79120-086D-3849-BBAF-01FB562E1A4E}"/>
              </a:ext>
            </a:extLst>
          </p:cNvPr>
          <p:cNvSpPr>
            <a:spLocks noGrp="1"/>
          </p:cNvSpPr>
          <p:nvPr>
            <p:ph type="ftr" sz="quarter" idx="10"/>
          </p:nvPr>
        </p:nvSpPr>
        <p:spPr/>
        <p:txBody>
          <a:bodyPr/>
          <a:lstStyle/>
          <a:p>
            <a:r>
              <a:rPr lang="en-US"/>
              <a:t>Insert Unit Name Here &gt;&gt; Go to View &gt;&gt; Header/Footer</a:t>
            </a:r>
          </a:p>
        </p:txBody>
      </p:sp>
    </p:spTree>
    <p:extLst>
      <p:ext uri="{BB962C8B-B14F-4D97-AF65-F5344CB8AC3E}">
        <p14:creationId xmlns:p14="http://schemas.microsoft.com/office/powerpoint/2010/main" val="30870698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03A7BC-33CE-444D-99F3-D11D4608B0BC}"/>
              </a:ext>
            </a:extLst>
          </p:cNvPr>
          <p:cNvSpPr>
            <a:spLocks noGrp="1"/>
          </p:cNvSpPr>
          <p:nvPr>
            <p:ph type="ftr" sz="quarter" idx="10"/>
          </p:nvPr>
        </p:nvSpPr>
        <p:spPr/>
        <p:txBody>
          <a:bodyPr/>
          <a:lstStyle/>
          <a:p>
            <a:r>
              <a:rPr lang="en-US"/>
              <a:t>Insert Unit Name Here &gt;&gt; Go to View &gt;&gt; Header/Footer</a:t>
            </a:r>
          </a:p>
        </p:txBody>
      </p:sp>
      <p:pic>
        <p:nvPicPr>
          <p:cNvPr id="5" name="Picture 4">
            <a:extLst>
              <a:ext uri="{FF2B5EF4-FFF2-40B4-BE49-F238E27FC236}">
                <a16:creationId xmlns:a16="http://schemas.microsoft.com/office/drawing/2014/main" id="{57B4CCD5-D84F-FA4D-9D39-C5A57BD094DA}"/>
              </a:ext>
            </a:extLst>
          </p:cNvPr>
          <p:cNvPicPr/>
          <p:nvPr/>
        </p:nvPicPr>
        <p:blipFill>
          <a:blip r:embed="rId3"/>
          <a:stretch>
            <a:fillRect/>
          </a:stretch>
        </p:blipFill>
        <p:spPr>
          <a:xfrm>
            <a:off x="1600200" y="695960"/>
            <a:ext cx="5943600" cy="5466080"/>
          </a:xfrm>
          <a:prstGeom prst="rect">
            <a:avLst/>
          </a:prstGeom>
        </p:spPr>
      </p:pic>
    </p:spTree>
    <p:extLst>
      <p:ext uri="{BB962C8B-B14F-4D97-AF65-F5344CB8AC3E}">
        <p14:creationId xmlns:p14="http://schemas.microsoft.com/office/powerpoint/2010/main" val="306770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EEC2B-5CFA-D843-AF99-9FA785A3709E}"/>
              </a:ext>
            </a:extLst>
          </p:cNvPr>
          <p:cNvSpPr>
            <a:spLocks noGrp="1"/>
          </p:cNvSpPr>
          <p:nvPr>
            <p:ph type="title"/>
          </p:nvPr>
        </p:nvSpPr>
        <p:spPr/>
        <p:txBody>
          <a:bodyPr/>
          <a:lstStyle/>
          <a:p>
            <a:r>
              <a:rPr lang="en-US" dirty="0"/>
              <a:t>Reminders to incomplete respondents</a:t>
            </a:r>
          </a:p>
        </p:txBody>
      </p:sp>
      <p:sp>
        <p:nvSpPr>
          <p:cNvPr id="3" name="Content Placeholder 2">
            <a:extLst>
              <a:ext uri="{FF2B5EF4-FFF2-40B4-BE49-F238E27FC236}">
                <a16:creationId xmlns:a16="http://schemas.microsoft.com/office/drawing/2014/main" id="{BA72D0B3-FC32-EA4B-A62F-1CF70A50B0F1}"/>
              </a:ext>
            </a:extLst>
          </p:cNvPr>
          <p:cNvSpPr>
            <a:spLocks noGrp="1"/>
          </p:cNvSpPr>
          <p:nvPr>
            <p:ph idx="1"/>
          </p:nvPr>
        </p:nvSpPr>
        <p:spPr>
          <a:xfrm>
            <a:off x="628650" y="1825625"/>
            <a:ext cx="7886700" cy="1192212"/>
          </a:xfrm>
        </p:spPr>
        <p:txBody>
          <a:bodyPr/>
          <a:lstStyle/>
          <a:p>
            <a:r>
              <a:rPr lang="en-US" dirty="0"/>
              <a:t>If you send the survey through Qualtrics, you can easily follow up ton ONLY those that have not completed the survey</a:t>
            </a:r>
          </a:p>
        </p:txBody>
      </p:sp>
      <p:sp>
        <p:nvSpPr>
          <p:cNvPr id="4" name="Footer Placeholder 3">
            <a:extLst>
              <a:ext uri="{FF2B5EF4-FFF2-40B4-BE49-F238E27FC236}">
                <a16:creationId xmlns:a16="http://schemas.microsoft.com/office/drawing/2014/main" id="{342F4934-97C0-4149-BD99-A60FA36B4238}"/>
              </a:ext>
            </a:extLst>
          </p:cNvPr>
          <p:cNvSpPr>
            <a:spLocks noGrp="1"/>
          </p:cNvSpPr>
          <p:nvPr>
            <p:ph type="ftr" sz="quarter" idx="10"/>
          </p:nvPr>
        </p:nvSpPr>
        <p:spPr/>
        <p:txBody>
          <a:bodyPr/>
          <a:lstStyle/>
          <a:p>
            <a:r>
              <a:rPr lang="en-US"/>
              <a:t>Insert Unit Name Here &gt;&gt; Go to View &gt;&gt; Header/Footer</a:t>
            </a:r>
          </a:p>
        </p:txBody>
      </p:sp>
      <p:pic>
        <p:nvPicPr>
          <p:cNvPr id="5" name="Picture 4">
            <a:extLst>
              <a:ext uri="{FF2B5EF4-FFF2-40B4-BE49-F238E27FC236}">
                <a16:creationId xmlns:a16="http://schemas.microsoft.com/office/drawing/2014/main" id="{80A2E431-F7F5-BA49-BA5C-11DD4A1F8087}"/>
              </a:ext>
            </a:extLst>
          </p:cNvPr>
          <p:cNvPicPr/>
          <p:nvPr/>
        </p:nvPicPr>
        <p:blipFill>
          <a:blip r:embed="rId3"/>
          <a:stretch>
            <a:fillRect/>
          </a:stretch>
        </p:blipFill>
        <p:spPr>
          <a:xfrm>
            <a:off x="628650" y="3017837"/>
            <a:ext cx="7886700" cy="1657387"/>
          </a:xfrm>
          <a:prstGeom prst="rect">
            <a:avLst/>
          </a:prstGeom>
        </p:spPr>
      </p:pic>
      <p:sp>
        <p:nvSpPr>
          <p:cNvPr id="6" name="Content Placeholder 2">
            <a:extLst>
              <a:ext uri="{FF2B5EF4-FFF2-40B4-BE49-F238E27FC236}">
                <a16:creationId xmlns:a16="http://schemas.microsoft.com/office/drawing/2014/main" id="{59B74D02-E058-F443-895B-6819CCF8EEE9}"/>
              </a:ext>
            </a:extLst>
          </p:cNvPr>
          <p:cNvSpPr txBox="1">
            <a:spLocks/>
          </p:cNvSpPr>
          <p:nvPr/>
        </p:nvSpPr>
        <p:spPr>
          <a:xfrm>
            <a:off x="628650" y="4964639"/>
            <a:ext cx="7886700" cy="1192212"/>
          </a:xfrm>
          <a:prstGeom prst="rect">
            <a:avLst/>
          </a:prstGeom>
        </p:spPr>
        <p:txBody>
          <a:bodyPr vert="horz" lIns="91440" tIns="45720" rIns="91440" bIns="45720" rtlCol="0">
            <a:normAutofit fontScale="77500" lnSpcReduction="20000"/>
          </a:bodyPr>
          <a:lstStyle>
            <a:lvl1pPr marL="171450" indent="-171450" algn="l" defTabSz="685800" rtl="0" eaLnBrk="1" latinLnBrk="0" hangingPunct="1">
              <a:lnSpc>
                <a:spcPct val="90000"/>
              </a:lnSpc>
              <a:spcBef>
                <a:spcPts val="750"/>
              </a:spcBef>
              <a:spcAft>
                <a:spcPts val="450"/>
              </a:spcAft>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In this In this example, 25 emails were sent on Feb. 1. On Feb. 4</a:t>
            </a:r>
            <a:r>
              <a:rPr lang="en-US" baseline="30000" dirty="0"/>
              <a:t>th</a:t>
            </a:r>
            <a:r>
              <a:rPr lang="en-US" dirty="0"/>
              <a:t>, an email reminder went out to 17 unfinished respondents (only 8 completed it the first time). On Feb. 10</a:t>
            </a:r>
            <a:r>
              <a:rPr lang="en-US" baseline="30000" dirty="0"/>
              <a:t>th</a:t>
            </a:r>
            <a:r>
              <a:rPr lang="en-US" dirty="0"/>
              <a:t> it went out to 7 unfinished people (10 completed this time). Overall, 22/25 finished the survey (another 7). That’s an 88% response rate!</a:t>
            </a:r>
          </a:p>
          <a:p>
            <a:endParaRPr lang="en-US" dirty="0"/>
          </a:p>
        </p:txBody>
      </p:sp>
    </p:spTree>
    <p:extLst>
      <p:ext uri="{BB962C8B-B14F-4D97-AF65-F5344CB8AC3E}">
        <p14:creationId xmlns:p14="http://schemas.microsoft.com/office/powerpoint/2010/main" val="164204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6A6FB-B307-BC45-B1CF-C69F89F89BF3}"/>
              </a:ext>
            </a:extLst>
          </p:cNvPr>
          <p:cNvSpPr>
            <a:spLocks noGrp="1"/>
          </p:cNvSpPr>
          <p:nvPr>
            <p:ph type="title"/>
          </p:nvPr>
        </p:nvSpPr>
        <p:spPr/>
        <p:txBody>
          <a:bodyPr/>
          <a:lstStyle/>
          <a:p>
            <a:r>
              <a:rPr lang="en-US" dirty="0"/>
              <a:t>Linking to another survey (Anonymous Raffle)</a:t>
            </a:r>
          </a:p>
        </p:txBody>
      </p:sp>
      <p:sp>
        <p:nvSpPr>
          <p:cNvPr id="3" name="Content Placeholder 2">
            <a:extLst>
              <a:ext uri="{FF2B5EF4-FFF2-40B4-BE49-F238E27FC236}">
                <a16:creationId xmlns:a16="http://schemas.microsoft.com/office/drawing/2014/main" id="{8111749C-4F0D-1540-8130-50C06A38E623}"/>
              </a:ext>
            </a:extLst>
          </p:cNvPr>
          <p:cNvSpPr>
            <a:spLocks noGrp="1"/>
          </p:cNvSpPr>
          <p:nvPr>
            <p:ph idx="1"/>
          </p:nvPr>
        </p:nvSpPr>
        <p:spPr/>
        <p:txBody>
          <a:bodyPr/>
          <a:lstStyle/>
          <a:p>
            <a:r>
              <a:rPr lang="en-US" dirty="0"/>
              <a:t>You want to incentivize people to respond, but you want to keep answers anonymous</a:t>
            </a:r>
          </a:p>
          <a:p>
            <a:r>
              <a:rPr lang="en-US" dirty="0"/>
              <a:t>Set up your main survey</a:t>
            </a:r>
          </a:p>
          <a:p>
            <a:r>
              <a:rPr lang="en-US" dirty="0"/>
              <a:t>At the end of this survey, make a multiple choice question asking if they would like to enter a raffle</a:t>
            </a:r>
          </a:p>
          <a:p>
            <a:r>
              <a:rPr lang="en-US" dirty="0"/>
              <a:t>Create a second survey for entering the raffle</a:t>
            </a:r>
          </a:p>
          <a:p>
            <a:r>
              <a:rPr lang="en-US" dirty="0"/>
              <a:t>Copy the single reusable link</a:t>
            </a:r>
          </a:p>
          <a:p>
            <a:r>
              <a:rPr lang="en-US" dirty="0"/>
              <a:t>Create a condition if they want to enter the raffle to take them to the second link</a:t>
            </a:r>
          </a:p>
        </p:txBody>
      </p:sp>
      <p:sp>
        <p:nvSpPr>
          <p:cNvPr id="4" name="Footer Placeholder 3">
            <a:extLst>
              <a:ext uri="{FF2B5EF4-FFF2-40B4-BE49-F238E27FC236}">
                <a16:creationId xmlns:a16="http://schemas.microsoft.com/office/drawing/2014/main" id="{C82CB811-04B3-6540-B406-64DAA9AA4A58}"/>
              </a:ext>
            </a:extLst>
          </p:cNvPr>
          <p:cNvSpPr>
            <a:spLocks noGrp="1"/>
          </p:cNvSpPr>
          <p:nvPr>
            <p:ph type="ftr" sz="quarter" idx="10"/>
          </p:nvPr>
        </p:nvSpPr>
        <p:spPr/>
        <p:txBody>
          <a:bodyPr/>
          <a:lstStyle/>
          <a:p>
            <a:r>
              <a:rPr lang="en-US"/>
              <a:t>Insert Unit Name Here &gt;&gt; Go to View &gt;&gt; Header/Footer</a:t>
            </a:r>
          </a:p>
        </p:txBody>
      </p:sp>
    </p:spTree>
    <p:extLst>
      <p:ext uri="{BB962C8B-B14F-4D97-AF65-F5344CB8AC3E}">
        <p14:creationId xmlns:p14="http://schemas.microsoft.com/office/powerpoint/2010/main" val="3268153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Outcomes	</a:t>
            </a:r>
          </a:p>
        </p:txBody>
      </p:sp>
      <p:sp>
        <p:nvSpPr>
          <p:cNvPr id="3" name="Content Placeholder 2"/>
          <p:cNvSpPr>
            <a:spLocks noGrp="1"/>
          </p:cNvSpPr>
          <p:nvPr>
            <p:ph idx="1"/>
          </p:nvPr>
        </p:nvSpPr>
        <p:spPr>
          <a:xfrm>
            <a:off x="628650" y="1690689"/>
            <a:ext cx="7886700" cy="4486274"/>
          </a:xfrm>
        </p:spPr>
        <p:txBody>
          <a:bodyPr/>
          <a:lstStyle/>
          <a:p>
            <a:pPr marL="0" indent="0">
              <a:buNone/>
            </a:pPr>
            <a:r>
              <a:rPr lang="en-US" dirty="0"/>
              <a:t>As a result of this workshop, participants will be able to:</a:t>
            </a:r>
          </a:p>
          <a:p>
            <a:r>
              <a:rPr lang="en-US" dirty="0"/>
              <a:t>Explain the pros and cons of using Qualtrics Survey software as an assessment tool</a:t>
            </a:r>
          </a:p>
          <a:p>
            <a:r>
              <a:rPr lang="en-US" dirty="0"/>
              <a:t>Construct a survey using Qualtrics </a:t>
            </a:r>
          </a:p>
        </p:txBody>
      </p:sp>
      <p:pic>
        <p:nvPicPr>
          <p:cNvPr id="4" name="Picture 2" descr="checklist, mobile, online, questionnaire, survey, tablet, to do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415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4F9E-116F-CD4A-A94E-E9623C3A47E5}"/>
              </a:ext>
            </a:extLst>
          </p:cNvPr>
          <p:cNvSpPr>
            <a:spLocks noGrp="1"/>
          </p:cNvSpPr>
          <p:nvPr>
            <p:ph type="title"/>
          </p:nvPr>
        </p:nvSpPr>
        <p:spPr/>
        <p:txBody>
          <a:bodyPr/>
          <a:lstStyle/>
          <a:p>
            <a:r>
              <a:rPr lang="en-US" dirty="0"/>
              <a:t>QR Codes</a:t>
            </a:r>
          </a:p>
        </p:txBody>
      </p:sp>
      <p:sp>
        <p:nvSpPr>
          <p:cNvPr id="3" name="Content Placeholder 2">
            <a:extLst>
              <a:ext uri="{FF2B5EF4-FFF2-40B4-BE49-F238E27FC236}">
                <a16:creationId xmlns:a16="http://schemas.microsoft.com/office/drawing/2014/main" id="{856F755A-04F8-E24B-8670-94EC5122C011}"/>
              </a:ext>
            </a:extLst>
          </p:cNvPr>
          <p:cNvSpPr>
            <a:spLocks noGrp="1"/>
          </p:cNvSpPr>
          <p:nvPr>
            <p:ph idx="1"/>
          </p:nvPr>
        </p:nvSpPr>
        <p:spPr/>
        <p:txBody>
          <a:bodyPr/>
          <a:lstStyle/>
          <a:p>
            <a:r>
              <a:rPr lang="en-US" dirty="0"/>
              <a:t>Easy to set up and can be useful when you want people to complete the survey on their phone in the moment</a:t>
            </a:r>
          </a:p>
          <a:p>
            <a:endParaRPr lang="en-US" dirty="0"/>
          </a:p>
        </p:txBody>
      </p:sp>
      <p:sp>
        <p:nvSpPr>
          <p:cNvPr id="4" name="Footer Placeholder 3">
            <a:extLst>
              <a:ext uri="{FF2B5EF4-FFF2-40B4-BE49-F238E27FC236}">
                <a16:creationId xmlns:a16="http://schemas.microsoft.com/office/drawing/2014/main" id="{EC95F7F1-AADA-4A40-BFE8-E8284F6DFFF7}"/>
              </a:ext>
            </a:extLst>
          </p:cNvPr>
          <p:cNvSpPr>
            <a:spLocks noGrp="1"/>
          </p:cNvSpPr>
          <p:nvPr>
            <p:ph type="ftr" sz="quarter" idx="10"/>
          </p:nvPr>
        </p:nvSpPr>
        <p:spPr/>
        <p:txBody>
          <a:bodyPr/>
          <a:lstStyle/>
          <a:p>
            <a:r>
              <a:rPr lang="en-US"/>
              <a:t>Insert Unit Name Here &gt;&gt; Go to View &gt;&gt; Header/Footer</a:t>
            </a:r>
          </a:p>
        </p:txBody>
      </p:sp>
      <p:pic>
        <p:nvPicPr>
          <p:cNvPr id="6" name="Picture 5" descr="A screenshot of a cell phone&#10;&#10;Description automatically generated">
            <a:extLst>
              <a:ext uri="{FF2B5EF4-FFF2-40B4-BE49-F238E27FC236}">
                <a16:creationId xmlns:a16="http://schemas.microsoft.com/office/drawing/2014/main" id="{80D97FED-147F-C646-834D-3AA22FB84388}"/>
              </a:ext>
            </a:extLst>
          </p:cNvPr>
          <p:cNvPicPr>
            <a:picLocks noChangeAspect="1"/>
          </p:cNvPicPr>
          <p:nvPr/>
        </p:nvPicPr>
        <p:blipFill>
          <a:blip r:embed="rId3"/>
          <a:stretch>
            <a:fillRect/>
          </a:stretch>
        </p:blipFill>
        <p:spPr>
          <a:xfrm>
            <a:off x="3292311" y="3037032"/>
            <a:ext cx="4571999" cy="3002771"/>
          </a:xfrm>
          <a:prstGeom prst="rect">
            <a:avLst/>
          </a:prstGeom>
        </p:spPr>
      </p:pic>
    </p:spTree>
    <p:extLst>
      <p:ext uri="{BB962C8B-B14F-4D97-AF65-F5344CB8AC3E}">
        <p14:creationId xmlns:p14="http://schemas.microsoft.com/office/powerpoint/2010/main" val="2719824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&amp; Analysis</a:t>
            </a:r>
          </a:p>
        </p:txBody>
      </p:sp>
      <p:sp>
        <p:nvSpPr>
          <p:cNvPr id="3" name="Content Placeholder 2"/>
          <p:cNvSpPr>
            <a:spLocks noGrp="1"/>
          </p:cNvSpPr>
          <p:nvPr>
            <p:ph idx="1"/>
          </p:nvPr>
        </p:nvSpPr>
        <p:spPr>
          <a:xfrm>
            <a:off x="628650" y="1560945"/>
            <a:ext cx="7886700" cy="4616018"/>
          </a:xfrm>
        </p:spPr>
        <p:txBody>
          <a:bodyPr/>
          <a:lstStyle/>
          <a:p>
            <a:r>
              <a:rPr lang="en-US" dirty="0"/>
              <a:t>View specific responses</a:t>
            </a:r>
          </a:p>
          <a:p>
            <a:r>
              <a:rPr lang="en-US" dirty="0"/>
              <a:t>Export the data</a:t>
            </a:r>
          </a:p>
        </p:txBody>
      </p:sp>
      <p:pic>
        <p:nvPicPr>
          <p:cNvPr id="4" name="Picture 3"/>
          <p:cNvPicPr>
            <a:picLocks noChangeAspect="1"/>
          </p:cNvPicPr>
          <p:nvPr/>
        </p:nvPicPr>
        <p:blipFill rotWithShape="1">
          <a:blip r:embed="rId3"/>
          <a:srcRect r="13118" b="17636"/>
          <a:stretch/>
        </p:blipFill>
        <p:spPr>
          <a:xfrm>
            <a:off x="175491" y="2474396"/>
            <a:ext cx="8968509" cy="3834036"/>
          </a:xfrm>
          <a:prstGeom prst="rect">
            <a:avLst/>
          </a:prstGeom>
        </p:spPr>
      </p:pic>
    </p:spTree>
    <p:extLst>
      <p:ext uri="{BB962C8B-B14F-4D97-AF65-F5344CB8AC3E}">
        <p14:creationId xmlns:p14="http://schemas.microsoft.com/office/powerpoint/2010/main" val="1416630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Reports</a:t>
            </a:r>
          </a:p>
        </p:txBody>
      </p:sp>
      <p:sp>
        <p:nvSpPr>
          <p:cNvPr id="3" name="Content Placeholder 2"/>
          <p:cNvSpPr>
            <a:spLocks noGrp="1"/>
          </p:cNvSpPr>
          <p:nvPr>
            <p:ph idx="1"/>
          </p:nvPr>
        </p:nvSpPr>
        <p:spPr>
          <a:xfrm>
            <a:off x="628650" y="1459345"/>
            <a:ext cx="7886700" cy="4717618"/>
          </a:xfrm>
        </p:spPr>
        <p:txBody>
          <a:bodyPr/>
          <a:lstStyle/>
          <a:p>
            <a:r>
              <a:rPr lang="en-US" dirty="0"/>
              <a:t>Visualizations</a:t>
            </a:r>
          </a:p>
          <a:p>
            <a:r>
              <a:rPr lang="en-US" dirty="0"/>
              <a:t>Filters</a:t>
            </a:r>
          </a:p>
          <a:p>
            <a:r>
              <a:rPr lang="en-US" dirty="0"/>
              <a:t>Export</a:t>
            </a:r>
          </a:p>
        </p:txBody>
      </p:sp>
      <p:grpSp>
        <p:nvGrpSpPr>
          <p:cNvPr id="5" name="Group 4"/>
          <p:cNvGrpSpPr/>
          <p:nvPr/>
        </p:nvGrpSpPr>
        <p:grpSpPr>
          <a:xfrm>
            <a:off x="1" y="2890975"/>
            <a:ext cx="9144000" cy="3325095"/>
            <a:chOff x="0" y="3313138"/>
            <a:chExt cx="10277475" cy="3448173"/>
          </a:xfrm>
        </p:grpSpPr>
        <p:pic>
          <p:nvPicPr>
            <p:cNvPr id="4" name="Picture 3"/>
            <p:cNvPicPr>
              <a:picLocks noChangeAspect="1"/>
            </p:cNvPicPr>
            <p:nvPr/>
          </p:nvPicPr>
          <p:blipFill rotWithShape="1">
            <a:blip r:embed="rId3"/>
            <a:srcRect t="10679" r="61694" b="6835"/>
            <a:stretch/>
          </p:blipFill>
          <p:spPr>
            <a:xfrm>
              <a:off x="0" y="3313138"/>
              <a:ext cx="6053138" cy="3409860"/>
            </a:xfrm>
            <a:prstGeom prst="rect">
              <a:avLst/>
            </a:prstGeom>
          </p:spPr>
        </p:pic>
        <p:pic>
          <p:nvPicPr>
            <p:cNvPr id="9" name="Picture 8"/>
            <p:cNvPicPr>
              <a:picLocks noChangeAspect="1"/>
            </p:cNvPicPr>
            <p:nvPr/>
          </p:nvPicPr>
          <p:blipFill rotWithShape="1">
            <a:blip r:embed="rId3"/>
            <a:srcRect l="73267" t="13459" b="5908"/>
            <a:stretch/>
          </p:blipFill>
          <p:spPr>
            <a:xfrm>
              <a:off x="6053138" y="3428077"/>
              <a:ext cx="4224337" cy="3333234"/>
            </a:xfrm>
            <a:prstGeom prst="rect">
              <a:avLst/>
            </a:prstGeom>
          </p:spPr>
        </p:pic>
      </p:grpSp>
    </p:spTree>
    <p:extLst>
      <p:ext uri="{BB962C8B-B14F-4D97-AF65-F5344CB8AC3E}">
        <p14:creationId xmlns:p14="http://schemas.microsoft.com/office/powerpoint/2010/main" val="3860412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4" name="Footer Placeholder 3"/>
          <p:cNvSpPr>
            <a:spLocks noGrp="1"/>
          </p:cNvSpPr>
          <p:nvPr>
            <p:ph type="ftr" sz="quarter" idx="10"/>
          </p:nvPr>
        </p:nvSpPr>
        <p:spPr/>
        <p:txBody>
          <a:bodyPr/>
          <a:lstStyle/>
          <a:p>
            <a:r>
              <a:rPr lang="en-US" smtClean="0"/>
              <a:t>Insert Unit Name Here &gt;&gt; Go to View &gt;&gt; Header/Footer</a:t>
            </a:r>
            <a:endParaRPr lang="en-US"/>
          </a:p>
        </p:txBody>
      </p:sp>
    </p:spTree>
    <p:extLst>
      <p:ext uri="{BB962C8B-B14F-4D97-AF65-F5344CB8AC3E}">
        <p14:creationId xmlns:p14="http://schemas.microsoft.com/office/powerpoint/2010/main" val="1077493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Qualtrics</a:t>
            </a:r>
          </a:p>
        </p:txBody>
      </p:sp>
      <p:sp>
        <p:nvSpPr>
          <p:cNvPr id="3" name="Content Placeholder 2"/>
          <p:cNvSpPr>
            <a:spLocks noGrp="1"/>
          </p:cNvSpPr>
          <p:nvPr>
            <p:ph idx="1"/>
          </p:nvPr>
        </p:nvSpPr>
        <p:spPr>
          <a:xfrm>
            <a:off x="628650" y="1690689"/>
            <a:ext cx="7886700" cy="4486274"/>
          </a:xfrm>
        </p:spPr>
        <p:txBody>
          <a:bodyPr/>
          <a:lstStyle/>
          <a:p>
            <a:r>
              <a:rPr lang="en-US" dirty="0"/>
              <a:t>Qualtrics is a web-based survey and data collection tool for creating and conducting online surveys.  </a:t>
            </a:r>
          </a:p>
          <a:p>
            <a:pPr marL="0" indent="0">
              <a:buNone/>
            </a:pPr>
            <a:endParaRPr lang="en-US" sz="100" dirty="0"/>
          </a:p>
          <a:p>
            <a:r>
              <a:rPr lang="en-US" dirty="0"/>
              <a:t>It can be used to conduct research, departmental surveys, academic surveys, etc. </a:t>
            </a:r>
          </a:p>
          <a:p>
            <a:pPr marL="0" indent="0">
              <a:buNone/>
            </a:pPr>
            <a:endParaRPr lang="en-US" sz="400" dirty="0"/>
          </a:p>
          <a:p>
            <a:r>
              <a:rPr lang="en-US" dirty="0"/>
              <a:t>This tool is available at no charge to all faculty, staff and students at The University of Iowa.</a:t>
            </a:r>
          </a:p>
          <a:p>
            <a:pPr marL="0" indent="0">
              <a:buNone/>
            </a:pPr>
            <a:endParaRPr lang="en-US" sz="100" dirty="0"/>
          </a:p>
          <a:p>
            <a:r>
              <a:rPr lang="en-US" dirty="0">
                <a:hlinkClick r:id="rId3"/>
              </a:rPr>
              <a:t>https://its.uiowa.edu/qualtrics</a:t>
            </a:r>
            <a:r>
              <a:rPr lang="en-US" dirty="0"/>
              <a:t> (Login with </a:t>
            </a:r>
            <a:r>
              <a:rPr lang="en-US" dirty="0" err="1"/>
              <a:t>HawkID</a:t>
            </a:r>
            <a:r>
              <a:rPr lang="en-US" dirty="0"/>
              <a:t> and password)</a:t>
            </a:r>
          </a:p>
        </p:txBody>
      </p:sp>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4618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for Qualtrics</a:t>
            </a:r>
          </a:p>
        </p:txBody>
      </p:sp>
      <p:sp>
        <p:nvSpPr>
          <p:cNvPr id="3" name="Content Placeholder 2"/>
          <p:cNvSpPr>
            <a:spLocks noGrp="1"/>
          </p:cNvSpPr>
          <p:nvPr>
            <p:ph idx="1"/>
          </p:nvPr>
        </p:nvSpPr>
        <p:spPr>
          <a:xfrm>
            <a:off x="628650" y="1690689"/>
            <a:ext cx="7886700" cy="4486274"/>
          </a:xfrm>
        </p:spPr>
        <p:txBody>
          <a:bodyPr>
            <a:normAutofit/>
          </a:bodyPr>
          <a:lstStyle/>
          <a:p>
            <a:r>
              <a:rPr lang="en-US" dirty="0"/>
              <a:t>Surveys</a:t>
            </a:r>
          </a:p>
          <a:p>
            <a:r>
              <a:rPr lang="en-US" dirty="0"/>
              <a:t>Applications</a:t>
            </a:r>
          </a:p>
          <a:p>
            <a:r>
              <a:rPr lang="en-US" dirty="0"/>
              <a:t>Registrations</a:t>
            </a:r>
          </a:p>
          <a:p>
            <a:r>
              <a:rPr lang="en-US" dirty="0"/>
              <a:t>Others?</a:t>
            </a:r>
          </a:p>
        </p:txBody>
      </p:sp>
      <p:pic>
        <p:nvPicPr>
          <p:cNvPr id="4" name="Picture 2" descr="checklist, mobile, online, questionnaire, survey, tablet, to do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143" y="5227781"/>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8361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Qualtrics</a:t>
            </a:r>
          </a:p>
        </p:txBody>
      </p:sp>
      <p:pic>
        <p:nvPicPr>
          <p:cNvPr id="3" name="Picture 2"/>
          <p:cNvPicPr>
            <a:picLocks noChangeAspect="1"/>
          </p:cNvPicPr>
          <p:nvPr/>
        </p:nvPicPr>
        <p:blipFill rotWithShape="1">
          <a:blip r:embed="rId3"/>
          <a:srcRect r="77711"/>
          <a:stretch/>
        </p:blipFill>
        <p:spPr>
          <a:xfrm>
            <a:off x="0" y="1689904"/>
            <a:ext cx="2922626" cy="2129742"/>
          </a:xfrm>
          <a:prstGeom prst="rect">
            <a:avLst/>
          </a:prstGeom>
        </p:spPr>
      </p:pic>
      <p:pic>
        <p:nvPicPr>
          <p:cNvPr id="6" name="Picture 5"/>
          <p:cNvPicPr>
            <a:picLocks noChangeAspect="1"/>
          </p:cNvPicPr>
          <p:nvPr/>
        </p:nvPicPr>
        <p:blipFill rotWithShape="1">
          <a:blip r:embed="rId3"/>
          <a:srcRect l="32338" r="63513"/>
          <a:stretch/>
        </p:blipFill>
        <p:spPr>
          <a:xfrm>
            <a:off x="2922626" y="1689904"/>
            <a:ext cx="544009" cy="2129742"/>
          </a:xfrm>
          <a:prstGeom prst="rect">
            <a:avLst/>
          </a:prstGeom>
        </p:spPr>
      </p:pic>
      <p:pic>
        <p:nvPicPr>
          <p:cNvPr id="7" name="Picture 6"/>
          <p:cNvPicPr>
            <a:picLocks noChangeAspect="1"/>
          </p:cNvPicPr>
          <p:nvPr/>
        </p:nvPicPr>
        <p:blipFill rotWithShape="1">
          <a:blip r:embed="rId3"/>
          <a:srcRect l="40621" r="51258"/>
          <a:stretch/>
        </p:blipFill>
        <p:spPr>
          <a:xfrm>
            <a:off x="3466635" y="1689904"/>
            <a:ext cx="1064871" cy="2129742"/>
          </a:xfrm>
          <a:prstGeom prst="rect">
            <a:avLst/>
          </a:prstGeom>
        </p:spPr>
      </p:pic>
      <p:pic>
        <p:nvPicPr>
          <p:cNvPr id="8" name="Picture 7"/>
          <p:cNvPicPr>
            <a:picLocks noChangeAspect="1"/>
          </p:cNvPicPr>
          <p:nvPr/>
        </p:nvPicPr>
        <p:blipFill rotWithShape="1">
          <a:blip r:embed="rId3"/>
          <a:srcRect l="56128" r="36016"/>
          <a:stretch/>
        </p:blipFill>
        <p:spPr>
          <a:xfrm>
            <a:off x="4531506" y="1689904"/>
            <a:ext cx="1030147" cy="2129742"/>
          </a:xfrm>
          <a:prstGeom prst="rect">
            <a:avLst/>
          </a:prstGeom>
        </p:spPr>
      </p:pic>
      <p:pic>
        <p:nvPicPr>
          <p:cNvPr id="9" name="Picture 8"/>
          <p:cNvPicPr>
            <a:picLocks noChangeAspect="1"/>
          </p:cNvPicPr>
          <p:nvPr/>
        </p:nvPicPr>
        <p:blipFill rotWithShape="1">
          <a:blip r:embed="rId3"/>
          <a:srcRect l="70561"/>
          <a:stretch/>
        </p:blipFill>
        <p:spPr>
          <a:xfrm>
            <a:off x="5561653" y="1689904"/>
            <a:ext cx="3860157" cy="2129742"/>
          </a:xfrm>
          <a:prstGeom prst="rect">
            <a:avLst/>
          </a:prstGeom>
        </p:spPr>
      </p:pic>
      <p:pic>
        <p:nvPicPr>
          <p:cNvPr id="10"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938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Project</a:t>
            </a:r>
          </a:p>
        </p:txBody>
      </p:sp>
      <p:sp>
        <p:nvSpPr>
          <p:cNvPr id="5" name="Content Placeholder 2"/>
          <p:cNvSpPr>
            <a:spLocks noGrp="1"/>
          </p:cNvSpPr>
          <p:nvPr>
            <p:ph idx="1"/>
          </p:nvPr>
        </p:nvSpPr>
        <p:spPr>
          <a:xfrm>
            <a:off x="423934" y="1461991"/>
            <a:ext cx="7886700" cy="4277260"/>
          </a:xfrm>
        </p:spPr>
        <p:txBody>
          <a:bodyPr/>
          <a:lstStyle/>
          <a:p>
            <a:r>
              <a:rPr lang="en-US" dirty="0"/>
              <a:t>New</a:t>
            </a:r>
          </a:p>
          <a:p>
            <a:r>
              <a:rPr lang="en-US" dirty="0"/>
              <a:t>From a copy</a:t>
            </a:r>
          </a:p>
          <a:p>
            <a:pPr lvl="1"/>
            <a:endParaRPr lang="en-US" dirty="0"/>
          </a:p>
        </p:txBody>
      </p:sp>
      <p:pic>
        <p:nvPicPr>
          <p:cNvPr id="6" name="Picture 2" descr="checklist, mobile, online, questionnaire, survey, tablet, to do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14036" y="2529911"/>
            <a:ext cx="8363816" cy="2489763"/>
          </a:xfrm>
          <a:prstGeom prst="rect">
            <a:avLst/>
          </a:prstGeom>
        </p:spPr>
      </p:pic>
    </p:spTree>
    <p:extLst>
      <p:ext uri="{BB962C8B-B14F-4D97-AF65-F5344CB8AC3E}">
        <p14:creationId xmlns:p14="http://schemas.microsoft.com/office/powerpoint/2010/main" val="240379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Questions</a:t>
            </a:r>
          </a:p>
        </p:txBody>
      </p:sp>
      <p:sp>
        <p:nvSpPr>
          <p:cNvPr id="3" name="Content Placeholder 2"/>
          <p:cNvSpPr>
            <a:spLocks noGrp="1"/>
          </p:cNvSpPr>
          <p:nvPr>
            <p:ph idx="1"/>
          </p:nvPr>
        </p:nvSpPr>
        <p:spPr>
          <a:xfrm>
            <a:off x="628650" y="1373091"/>
            <a:ext cx="7886700" cy="4277260"/>
          </a:xfrm>
        </p:spPr>
        <p:txBody>
          <a:bodyPr/>
          <a:lstStyle/>
          <a:p>
            <a:r>
              <a:rPr lang="en-US" dirty="0"/>
              <a:t>Adding questions</a:t>
            </a:r>
          </a:p>
          <a:p>
            <a:pPr lvl="1"/>
            <a:r>
              <a:rPr lang="en-US" dirty="0"/>
              <a:t>New questions</a:t>
            </a:r>
          </a:p>
          <a:p>
            <a:pPr lvl="1"/>
            <a:r>
              <a:rPr lang="en-US" dirty="0"/>
              <a:t>Importing questions</a:t>
            </a:r>
          </a:p>
          <a:p>
            <a:pPr lvl="1"/>
            <a:endParaRPr lang="en-US" dirty="0"/>
          </a:p>
        </p:txBody>
      </p:sp>
      <p:pic>
        <p:nvPicPr>
          <p:cNvPr id="4" name="Picture 3"/>
          <p:cNvPicPr>
            <a:picLocks noChangeAspect="1"/>
          </p:cNvPicPr>
          <p:nvPr/>
        </p:nvPicPr>
        <p:blipFill>
          <a:blip r:embed="rId3"/>
          <a:stretch>
            <a:fillRect/>
          </a:stretch>
        </p:blipFill>
        <p:spPr>
          <a:xfrm>
            <a:off x="265385" y="2616464"/>
            <a:ext cx="8613230" cy="3122787"/>
          </a:xfrm>
          <a:prstGeom prst="rect">
            <a:avLst/>
          </a:prstGeom>
        </p:spPr>
      </p:pic>
      <p:pic>
        <p:nvPicPr>
          <p:cNvPr id="5"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92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Questions</a:t>
            </a:r>
          </a:p>
        </p:txBody>
      </p:sp>
      <p:sp>
        <p:nvSpPr>
          <p:cNvPr id="3" name="Content Placeholder 2"/>
          <p:cNvSpPr>
            <a:spLocks noGrp="1"/>
          </p:cNvSpPr>
          <p:nvPr>
            <p:ph idx="1"/>
          </p:nvPr>
        </p:nvSpPr>
        <p:spPr>
          <a:xfrm>
            <a:off x="628650" y="1461991"/>
            <a:ext cx="2906120" cy="4277260"/>
          </a:xfrm>
        </p:spPr>
        <p:txBody>
          <a:bodyPr/>
          <a:lstStyle/>
          <a:p>
            <a:r>
              <a:rPr lang="en-US" dirty="0"/>
              <a:t>Changing survey questions </a:t>
            </a:r>
          </a:p>
        </p:txBody>
      </p:sp>
      <p:pic>
        <p:nvPicPr>
          <p:cNvPr id="4" name="Picture 3"/>
          <p:cNvPicPr>
            <a:picLocks noChangeAspect="1"/>
          </p:cNvPicPr>
          <p:nvPr/>
        </p:nvPicPr>
        <p:blipFill rotWithShape="1">
          <a:blip r:embed="rId3"/>
          <a:srcRect b="28507"/>
          <a:stretch/>
        </p:blipFill>
        <p:spPr>
          <a:xfrm>
            <a:off x="4572000" y="365126"/>
            <a:ext cx="2114550" cy="5481780"/>
          </a:xfrm>
          <a:prstGeom prst="rect">
            <a:avLst/>
          </a:prstGeom>
        </p:spPr>
      </p:pic>
      <p:pic>
        <p:nvPicPr>
          <p:cNvPr id="5" name="Picture 4"/>
          <p:cNvPicPr>
            <a:picLocks noChangeAspect="1"/>
          </p:cNvPicPr>
          <p:nvPr/>
        </p:nvPicPr>
        <p:blipFill rotWithShape="1">
          <a:blip r:embed="rId3"/>
          <a:srcRect t="70959"/>
          <a:stretch/>
        </p:blipFill>
        <p:spPr>
          <a:xfrm>
            <a:off x="6216073" y="2241358"/>
            <a:ext cx="2114550" cy="2226788"/>
          </a:xfrm>
          <a:prstGeom prst="rect">
            <a:avLst/>
          </a:prstGeom>
        </p:spPr>
      </p:pic>
      <p:pic>
        <p:nvPicPr>
          <p:cNvPr id="6" name="Picture 2" descr="checklist, mobile, online, questionnaire, survey, tablet, to do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2143" y="5209309"/>
            <a:ext cx="789998" cy="967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678316"/>
      </p:ext>
    </p:extLst>
  </p:cSld>
  <p:clrMapOvr>
    <a:masterClrMapping/>
  </p:clrMapOvr>
</p:sld>
</file>

<file path=ppt/theme/theme1.xml><?xml version="1.0" encoding="utf-8"?>
<a:theme xmlns:a="http://schemas.openxmlformats.org/drawingml/2006/main" name="University of Iowa">
  <a:themeElements>
    <a:clrScheme name="University of Iowa Master">
      <a:dk1>
        <a:srgbClr val="000000"/>
      </a:dk1>
      <a:lt1>
        <a:srgbClr val="FFFFFF"/>
      </a:lt1>
      <a:dk2>
        <a:srgbClr val="9E9F9E"/>
      </a:dk2>
      <a:lt2>
        <a:srgbClr val="FFFFFF"/>
      </a:lt2>
      <a:accent1>
        <a:srgbClr val="FFCD00"/>
      </a:accent1>
      <a:accent2>
        <a:srgbClr val="000000"/>
      </a:accent2>
      <a:accent3>
        <a:srgbClr val="A5A5A5"/>
      </a:accent3>
      <a:accent4>
        <a:srgbClr val="CACBCA"/>
      </a:accent4>
      <a:accent5>
        <a:srgbClr val="767776"/>
      </a:accent5>
      <a:accent6>
        <a:srgbClr val="378093"/>
      </a:accent6>
      <a:hlink>
        <a:srgbClr val="378093"/>
      </a:hlink>
      <a:folHlink>
        <a:srgbClr val="9E9F9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iversity of Iowa" id="{2444E05A-AFA2-A54F-8D2E-946502DE16C9}" vid="{C3EFCC9B-5335-724E-9CF2-A67B4B4327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University of Iowa</Template>
  <TotalTime>191</TotalTime>
  <Words>1984</Words>
  <Application>Microsoft Office PowerPoint</Application>
  <PresentationFormat>On-screen Show (4:3)</PresentationFormat>
  <Paragraphs>243</Paragraphs>
  <Slides>33</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University of Iowa</vt:lpstr>
      <vt:lpstr>PowerPoint Presentation</vt:lpstr>
      <vt:lpstr>Zoom Etiquette</vt:lpstr>
      <vt:lpstr>Outcomes </vt:lpstr>
      <vt:lpstr>Qualtrics</vt:lpstr>
      <vt:lpstr>Uses for Qualtrics</vt:lpstr>
      <vt:lpstr>Qualtrics</vt:lpstr>
      <vt:lpstr>Create a Project</vt:lpstr>
      <vt:lpstr>Survey: Questions</vt:lpstr>
      <vt:lpstr>Survey: Questions</vt:lpstr>
      <vt:lpstr>Survey: Question Type</vt:lpstr>
      <vt:lpstr>Survey: Question Type</vt:lpstr>
      <vt:lpstr>Survey: Additional Options</vt:lpstr>
      <vt:lpstr>Survey: Additional Options</vt:lpstr>
      <vt:lpstr>Survey: Additional Options</vt:lpstr>
      <vt:lpstr>Survey: Display Logic</vt:lpstr>
      <vt:lpstr>Survey: Skip Logic</vt:lpstr>
      <vt:lpstr>Survey: Pipe Text</vt:lpstr>
      <vt:lpstr>Survey: Preview Survey</vt:lpstr>
      <vt:lpstr>Look &amp; Feel</vt:lpstr>
      <vt:lpstr>Survey Flow</vt:lpstr>
      <vt:lpstr>Survey Options</vt:lpstr>
      <vt:lpstr>Tools</vt:lpstr>
      <vt:lpstr>Tools: Email Triggers</vt:lpstr>
      <vt:lpstr>Tools: Quotas</vt:lpstr>
      <vt:lpstr>Distributions</vt:lpstr>
      <vt:lpstr>Email Contact List</vt:lpstr>
      <vt:lpstr>PowerPoint Presentation</vt:lpstr>
      <vt:lpstr>Reminders to incomplete respondents</vt:lpstr>
      <vt:lpstr>Linking to another survey (Anonymous Raffle)</vt:lpstr>
      <vt:lpstr>QR Codes</vt:lpstr>
      <vt:lpstr>Data &amp; Analysis</vt:lpstr>
      <vt:lpstr>Reports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Corliss, Jessica A</dc:creator>
  <cp:lastModifiedBy>Schnelle, Teri</cp:lastModifiedBy>
  <cp:revision>23</cp:revision>
  <dcterms:created xsi:type="dcterms:W3CDTF">2018-08-31T15:11:34Z</dcterms:created>
  <dcterms:modified xsi:type="dcterms:W3CDTF">2020-03-23T18:31:11Z</dcterms:modified>
</cp:coreProperties>
</file>