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9" r:id="rId2"/>
    <p:sldId id="299" r:id="rId3"/>
    <p:sldId id="260" r:id="rId4"/>
    <p:sldId id="279" r:id="rId5"/>
    <p:sldId id="261" r:id="rId6"/>
    <p:sldId id="257" r:id="rId7"/>
    <p:sldId id="283" r:id="rId8"/>
    <p:sldId id="264" r:id="rId9"/>
    <p:sldId id="265" r:id="rId10"/>
    <p:sldId id="280" r:id="rId11"/>
    <p:sldId id="266" r:id="rId12"/>
    <p:sldId id="267" r:id="rId13"/>
    <p:sldId id="269" r:id="rId14"/>
    <p:sldId id="270" r:id="rId15"/>
    <p:sldId id="281" r:id="rId16"/>
    <p:sldId id="275" r:id="rId17"/>
    <p:sldId id="284" r:id="rId18"/>
    <p:sldId id="303" r:id="rId19"/>
    <p:sldId id="304" r:id="rId20"/>
    <p:sldId id="305" r:id="rId21"/>
    <p:sldId id="296" r:id="rId22"/>
    <p:sldId id="297" r:id="rId23"/>
    <p:sldId id="271" r:id="rId24"/>
    <p:sldId id="285" r:id="rId25"/>
    <p:sldId id="288" r:id="rId26"/>
    <p:sldId id="306" r:id="rId27"/>
    <p:sldId id="286" r:id="rId28"/>
    <p:sldId id="290" r:id="rId29"/>
    <p:sldId id="298" r:id="rId30"/>
    <p:sldId id="289" r:id="rId31"/>
    <p:sldId id="292" r:id="rId32"/>
    <p:sldId id="277" r:id="rId33"/>
    <p:sldId id="307" r:id="rId34"/>
    <p:sldId id="27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A650"/>
    <a:srgbClr val="FEFEFE"/>
    <a:srgbClr val="F0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9"/>
    <p:restoredTop sz="82530" autoAdjust="0"/>
  </p:normalViewPr>
  <p:slideViewPr>
    <p:cSldViewPr snapToGrid="0" snapToObjects="1">
      <p:cViewPr varScale="1">
        <p:scale>
          <a:sx n="92" d="100"/>
          <a:sy n="92" d="100"/>
        </p:scale>
        <p:origin x="1350" y="96"/>
      </p:cViewPr>
      <p:guideLst>
        <p:guide orient="horz" pos="2160"/>
        <p:guide pos="2880"/>
      </p:guideLst>
    </p:cSldViewPr>
  </p:slideViewPr>
  <p:notesTextViewPr>
    <p:cViewPr>
      <p:scale>
        <a:sx n="1" d="1"/>
        <a:sy n="1" d="1"/>
      </p:scale>
      <p:origin x="0" y="0"/>
    </p:cViewPr>
  </p:notesTextViewPr>
  <p:sorterViewPr>
    <p:cViewPr>
      <p:scale>
        <a:sx n="200" d="100"/>
        <a:sy n="200" d="100"/>
      </p:scale>
      <p:origin x="0" y="4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IOWA GROW</c:v>
                </c:pt>
              </c:strCache>
            </c:strRef>
          </c:tx>
          <c:spPr>
            <a:solidFill>
              <a:srgbClr val="9FA650"/>
            </a:solidFill>
          </c:spPr>
          <c:invertIfNegative val="0"/>
          <c:cat>
            <c:strRef>
              <c:f>Sheet1!$A$2:$A$6</c:f>
              <c:strCache>
                <c:ptCount val="5"/>
                <c:pt idx="0">
                  <c:v>Time management</c:v>
                </c:pt>
                <c:pt idx="1">
                  <c:v>Conflict negotiation</c:v>
                </c:pt>
                <c:pt idx="2">
                  <c:v>Critical thinking</c:v>
                </c:pt>
                <c:pt idx="3">
                  <c:v>Writing skills</c:v>
                </c:pt>
                <c:pt idx="4">
                  <c:v>Verbal communication</c:v>
                </c:pt>
              </c:strCache>
            </c:strRef>
          </c:cat>
          <c:val>
            <c:numRef>
              <c:f>Sheet1!$B$2:$B$6</c:f>
              <c:numCache>
                <c:formatCode>General</c:formatCode>
                <c:ptCount val="5"/>
                <c:pt idx="0">
                  <c:v>90</c:v>
                </c:pt>
                <c:pt idx="1">
                  <c:v>80</c:v>
                </c:pt>
                <c:pt idx="2">
                  <c:v>84</c:v>
                </c:pt>
                <c:pt idx="3">
                  <c:v>30</c:v>
                </c:pt>
                <c:pt idx="4">
                  <c:v>89</c:v>
                </c:pt>
              </c:numCache>
            </c:numRef>
          </c:val>
          <c:extLst>
            <c:ext xmlns:c16="http://schemas.microsoft.com/office/drawing/2014/chart" uri="{C3380CC4-5D6E-409C-BE32-E72D297353CC}">
              <c16:uniqueId val="{00000000-01E5-41EA-9579-531AB2646AD7}"/>
            </c:ext>
          </c:extLst>
        </c:ser>
        <c:ser>
          <c:idx val="1"/>
          <c:order val="1"/>
          <c:tx>
            <c:strRef>
              <c:f>Sheet1!$C$1</c:f>
              <c:strCache>
                <c:ptCount val="1"/>
                <c:pt idx="0">
                  <c:v>Non-IOWA GROW</c:v>
                </c:pt>
              </c:strCache>
            </c:strRef>
          </c:tx>
          <c:spPr>
            <a:solidFill>
              <a:schemeClr val="bg2">
                <a:lumMod val="90000"/>
              </a:schemeClr>
            </a:solidFill>
          </c:spPr>
          <c:invertIfNegative val="0"/>
          <c:cat>
            <c:strRef>
              <c:f>Sheet1!$A$2:$A$6</c:f>
              <c:strCache>
                <c:ptCount val="5"/>
                <c:pt idx="0">
                  <c:v>Time management</c:v>
                </c:pt>
                <c:pt idx="1">
                  <c:v>Conflict negotiation</c:v>
                </c:pt>
                <c:pt idx="2">
                  <c:v>Critical thinking</c:v>
                </c:pt>
                <c:pt idx="3">
                  <c:v>Writing skills</c:v>
                </c:pt>
                <c:pt idx="4">
                  <c:v>Verbal communication</c:v>
                </c:pt>
              </c:strCache>
            </c:strRef>
          </c:cat>
          <c:val>
            <c:numRef>
              <c:f>Sheet1!$C$2:$C$6</c:f>
              <c:numCache>
                <c:formatCode>General</c:formatCode>
                <c:ptCount val="5"/>
                <c:pt idx="0">
                  <c:v>77</c:v>
                </c:pt>
                <c:pt idx="1">
                  <c:v>56</c:v>
                </c:pt>
                <c:pt idx="2">
                  <c:v>59</c:v>
                </c:pt>
                <c:pt idx="3">
                  <c:v>11</c:v>
                </c:pt>
                <c:pt idx="4">
                  <c:v>66</c:v>
                </c:pt>
              </c:numCache>
            </c:numRef>
          </c:val>
          <c:extLst>
            <c:ext xmlns:c16="http://schemas.microsoft.com/office/drawing/2014/chart" uri="{C3380CC4-5D6E-409C-BE32-E72D297353CC}">
              <c16:uniqueId val="{00000001-01E5-41EA-9579-531AB2646AD7}"/>
            </c:ext>
          </c:extLst>
        </c:ser>
        <c:dLbls>
          <c:showLegendKey val="0"/>
          <c:showVal val="0"/>
          <c:showCatName val="0"/>
          <c:showSerName val="0"/>
          <c:showPercent val="0"/>
          <c:showBubbleSize val="0"/>
        </c:dLbls>
        <c:gapWidth val="150"/>
        <c:axId val="2124764376"/>
        <c:axId val="2124761416"/>
      </c:barChart>
      <c:catAx>
        <c:axId val="2124764376"/>
        <c:scaling>
          <c:orientation val="minMax"/>
        </c:scaling>
        <c:delete val="0"/>
        <c:axPos val="b"/>
        <c:numFmt formatCode="General" sourceLinked="0"/>
        <c:majorTickMark val="out"/>
        <c:minorTickMark val="none"/>
        <c:tickLblPos val="nextTo"/>
        <c:txPr>
          <a:bodyPr rot="-1500000" vert="horz"/>
          <a:lstStyle/>
          <a:p>
            <a:pPr>
              <a:defRPr/>
            </a:pPr>
            <a:endParaRPr lang="en-US"/>
          </a:p>
        </c:txPr>
        <c:crossAx val="2124761416"/>
        <c:crosses val="autoZero"/>
        <c:auto val="1"/>
        <c:lblAlgn val="ctr"/>
        <c:lblOffset val="100"/>
        <c:noMultiLvlLbl val="0"/>
      </c:catAx>
      <c:valAx>
        <c:axId val="2124761416"/>
        <c:scaling>
          <c:orientation val="minMax"/>
        </c:scaling>
        <c:delete val="0"/>
        <c:axPos val="l"/>
        <c:numFmt formatCode="General" sourceLinked="0"/>
        <c:majorTickMark val="out"/>
        <c:minorTickMark val="none"/>
        <c:tickLblPos val="nextTo"/>
        <c:crossAx val="21247643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6579598223299E-2"/>
          <c:y val="3.4848484848484802E-2"/>
          <c:w val="0.62832916919038995"/>
          <c:h val="0.70196273761234396"/>
        </c:manualLayout>
      </c:layout>
      <c:barChart>
        <c:barDir val="col"/>
        <c:grouping val="clustered"/>
        <c:varyColors val="0"/>
        <c:ser>
          <c:idx val="0"/>
          <c:order val="0"/>
          <c:tx>
            <c:strRef>
              <c:f>Sheet1!$B$1</c:f>
              <c:strCache>
                <c:ptCount val="1"/>
                <c:pt idx="0">
                  <c:v>IOWA GROW</c:v>
                </c:pt>
              </c:strCache>
            </c:strRef>
          </c:tx>
          <c:spPr>
            <a:solidFill>
              <a:srgbClr val="9FA650"/>
            </a:solidFill>
          </c:spPr>
          <c:invertIfNegative val="0"/>
          <c:cat>
            <c:strRef>
              <c:f>Sheet1!$A$2:$A$6</c:f>
              <c:strCache>
                <c:ptCount val="5"/>
                <c:pt idx="0">
                  <c:v>Career options</c:v>
                </c:pt>
                <c:pt idx="1">
                  <c:v>Diversity</c:v>
                </c:pt>
                <c:pt idx="2">
                  <c:v>Job and Course connection</c:v>
                </c:pt>
                <c:pt idx="3">
                  <c:v>Prepare for full-time</c:v>
                </c:pt>
                <c:pt idx="4">
                  <c:v>Supervisor helps me</c:v>
                </c:pt>
              </c:strCache>
            </c:strRef>
          </c:cat>
          <c:val>
            <c:numRef>
              <c:f>Sheet1!$B$2:$B$6</c:f>
              <c:numCache>
                <c:formatCode>General</c:formatCode>
                <c:ptCount val="5"/>
                <c:pt idx="0">
                  <c:v>53</c:v>
                </c:pt>
                <c:pt idx="1">
                  <c:v>91</c:v>
                </c:pt>
                <c:pt idx="2">
                  <c:v>63</c:v>
                </c:pt>
                <c:pt idx="3">
                  <c:v>68</c:v>
                </c:pt>
                <c:pt idx="4">
                  <c:v>77</c:v>
                </c:pt>
              </c:numCache>
            </c:numRef>
          </c:val>
          <c:extLst>
            <c:ext xmlns:c16="http://schemas.microsoft.com/office/drawing/2014/chart" uri="{C3380CC4-5D6E-409C-BE32-E72D297353CC}">
              <c16:uniqueId val="{00000000-3E3A-442E-A091-5875EF51939E}"/>
            </c:ext>
          </c:extLst>
        </c:ser>
        <c:ser>
          <c:idx val="1"/>
          <c:order val="1"/>
          <c:tx>
            <c:strRef>
              <c:f>Sheet1!$C$1</c:f>
              <c:strCache>
                <c:ptCount val="1"/>
                <c:pt idx="0">
                  <c:v>Non-IOWA GROW</c:v>
                </c:pt>
              </c:strCache>
            </c:strRef>
          </c:tx>
          <c:spPr>
            <a:solidFill>
              <a:srgbClr val="E7E6E6">
                <a:lumMod val="90000"/>
              </a:srgbClr>
            </a:solidFill>
          </c:spPr>
          <c:invertIfNegative val="0"/>
          <c:cat>
            <c:strRef>
              <c:f>Sheet1!$A$2:$A$6</c:f>
              <c:strCache>
                <c:ptCount val="5"/>
                <c:pt idx="0">
                  <c:v>Career options</c:v>
                </c:pt>
                <c:pt idx="1">
                  <c:v>Diversity</c:v>
                </c:pt>
                <c:pt idx="2">
                  <c:v>Job and Course connection</c:v>
                </c:pt>
                <c:pt idx="3">
                  <c:v>Prepare for full-time</c:v>
                </c:pt>
                <c:pt idx="4">
                  <c:v>Supervisor helps me</c:v>
                </c:pt>
              </c:strCache>
            </c:strRef>
          </c:cat>
          <c:val>
            <c:numRef>
              <c:f>Sheet1!$C$2:$C$6</c:f>
              <c:numCache>
                <c:formatCode>General</c:formatCode>
                <c:ptCount val="5"/>
                <c:pt idx="0">
                  <c:v>25</c:v>
                </c:pt>
                <c:pt idx="1">
                  <c:v>82</c:v>
                </c:pt>
                <c:pt idx="2">
                  <c:v>27</c:v>
                </c:pt>
                <c:pt idx="3">
                  <c:v>45</c:v>
                </c:pt>
                <c:pt idx="4">
                  <c:v>36</c:v>
                </c:pt>
              </c:numCache>
            </c:numRef>
          </c:val>
          <c:extLst>
            <c:ext xmlns:c16="http://schemas.microsoft.com/office/drawing/2014/chart" uri="{C3380CC4-5D6E-409C-BE32-E72D297353CC}">
              <c16:uniqueId val="{00000001-3E3A-442E-A091-5875EF51939E}"/>
            </c:ext>
          </c:extLst>
        </c:ser>
        <c:dLbls>
          <c:showLegendKey val="0"/>
          <c:showVal val="0"/>
          <c:showCatName val="0"/>
          <c:showSerName val="0"/>
          <c:showPercent val="0"/>
          <c:showBubbleSize val="0"/>
        </c:dLbls>
        <c:gapWidth val="150"/>
        <c:axId val="2063803512"/>
        <c:axId val="2063800552"/>
      </c:barChart>
      <c:catAx>
        <c:axId val="2063803512"/>
        <c:scaling>
          <c:orientation val="minMax"/>
        </c:scaling>
        <c:delete val="0"/>
        <c:axPos val="b"/>
        <c:numFmt formatCode="General" sourceLinked="0"/>
        <c:majorTickMark val="out"/>
        <c:minorTickMark val="none"/>
        <c:tickLblPos val="nextTo"/>
        <c:txPr>
          <a:bodyPr rot="-1500000" vert="horz"/>
          <a:lstStyle/>
          <a:p>
            <a:pPr>
              <a:defRPr sz="1500" baseline="0"/>
            </a:pPr>
            <a:endParaRPr lang="en-US"/>
          </a:p>
        </c:txPr>
        <c:crossAx val="2063800552"/>
        <c:crosses val="autoZero"/>
        <c:auto val="1"/>
        <c:lblAlgn val="ctr"/>
        <c:lblOffset val="100"/>
        <c:noMultiLvlLbl val="0"/>
      </c:catAx>
      <c:valAx>
        <c:axId val="2063800552"/>
        <c:scaling>
          <c:orientation val="minMax"/>
        </c:scaling>
        <c:delete val="0"/>
        <c:axPos val="l"/>
        <c:majorGridlines>
          <c:spPr>
            <a:ln>
              <a:noFill/>
            </a:ln>
          </c:spPr>
        </c:majorGridlines>
        <c:numFmt formatCode="General" sourceLinked="0"/>
        <c:majorTickMark val="out"/>
        <c:minorTickMark val="none"/>
        <c:tickLblPos val="nextTo"/>
        <c:crossAx val="20638035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28F078A-A971-496F-9E80-FF6D9205A6F5}" type="datetimeFigureOut">
              <a:rPr lang="en-US" smtClean="0"/>
              <a:t>11/27/2017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1F4979C-46B2-4AB5-AE78-BA67957B0E71}" type="slidenum">
              <a:rPr lang="en-US" smtClean="0"/>
              <a:t>‹#›</a:t>
            </a:fld>
            <a:endParaRPr lang="en-US" dirty="0"/>
          </a:p>
        </p:txBody>
      </p:sp>
    </p:spTree>
    <p:extLst>
      <p:ext uri="{BB962C8B-B14F-4D97-AF65-F5344CB8AC3E}">
        <p14:creationId xmlns:p14="http://schemas.microsoft.com/office/powerpoint/2010/main" val="2933826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93A604-001A-41DA-90A7-899DE7714202}" type="datetimeFigureOut">
              <a:rPr lang="en-US" smtClean="0"/>
              <a:t>11/27/2017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505A9D-9ABA-4228-B4E4-A01A6A083FE5}" type="slidenum">
              <a:rPr lang="en-US" smtClean="0"/>
              <a:t>‹#›</a:t>
            </a:fld>
            <a:endParaRPr lang="en-US" dirty="0"/>
          </a:p>
        </p:txBody>
      </p:sp>
    </p:spTree>
    <p:extLst>
      <p:ext uri="{BB962C8B-B14F-4D97-AF65-F5344CB8AC3E}">
        <p14:creationId xmlns:p14="http://schemas.microsoft.com/office/powerpoint/2010/main" val="207152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a:t>
            </a:r>
            <a:r>
              <a:rPr lang="en-US" baseline="0" dirty="0" smtClean="0"/>
              <a:t> recognized intervention</a:t>
            </a:r>
            <a:endParaRPr lang="en-US" dirty="0"/>
          </a:p>
        </p:txBody>
      </p:sp>
      <p:sp>
        <p:nvSpPr>
          <p:cNvPr id="4" name="Slide Number Placeholder 3"/>
          <p:cNvSpPr>
            <a:spLocks noGrp="1"/>
          </p:cNvSpPr>
          <p:nvPr>
            <p:ph type="sldNum" sz="quarter" idx="10"/>
          </p:nvPr>
        </p:nvSpPr>
        <p:spPr/>
        <p:txBody>
          <a:bodyPr/>
          <a:lstStyle/>
          <a:p>
            <a:fld id="{B7505A9D-9ABA-4228-B4E4-A01A6A083FE5}" type="slidenum">
              <a:rPr lang="en-US" smtClean="0"/>
              <a:t>5</a:t>
            </a:fld>
            <a:endParaRPr lang="en-US" dirty="0"/>
          </a:p>
        </p:txBody>
      </p:sp>
    </p:spTree>
    <p:extLst>
      <p:ext uri="{BB962C8B-B14F-4D97-AF65-F5344CB8AC3E}">
        <p14:creationId xmlns:p14="http://schemas.microsoft.com/office/powerpoint/2010/main" val="24780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5A9D-9ABA-4228-B4E4-A01A6A083FE5}" type="slidenum">
              <a:rPr lang="en-US" smtClean="0"/>
              <a:t>12</a:t>
            </a:fld>
            <a:endParaRPr lang="en-US" dirty="0"/>
          </a:p>
        </p:txBody>
      </p:sp>
    </p:spTree>
    <p:extLst>
      <p:ext uri="{BB962C8B-B14F-4D97-AF65-F5344CB8AC3E}">
        <p14:creationId xmlns:p14="http://schemas.microsoft.com/office/powerpoint/2010/main" val="3830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DFCC4-3C97-194A-B39B-81EC413FF8D4}"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A0687-7D3D-0049-9792-BD6A94D361A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DFCC4-3C97-194A-B39B-81EC413FF8D4}" type="datetimeFigureOut">
              <a:rPr lang="en-US" smtClean="0"/>
              <a:t>11/27/2017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A0687-7D3D-0049-9792-BD6A94D361AC}" type="slidenum">
              <a:rPr lang="en-US" smtClean="0"/>
              <a:t>‹#›</a:t>
            </a:fld>
            <a:endParaRPr lang="en-US" dirty="0"/>
          </a:p>
        </p:txBody>
      </p:sp>
    </p:spTree>
    <p:extLst>
      <p:ext uri="{BB962C8B-B14F-4D97-AF65-F5344CB8AC3E}">
        <p14:creationId xmlns:p14="http://schemas.microsoft.com/office/powerpoint/2010/main" val="168239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vp.studentlife.uiowa.edu/priorities/grow/"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p.studentlife.uiowa.edu/grow"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teri-schnelle@uiowa.edu"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774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513417"/>
            <a:ext cx="8360833" cy="3824127"/>
          </a:xfrm>
        </p:spPr>
        <p:txBody>
          <a:bodyPr>
            <a:noAutofit/>
          </a:bodyPr>
          <a:lstStyle/>
          <a:p>
            <a:pPr>
              <a:buFont typeface="Wingdings" panose="05000000000000000000" pitchFamily="2" charset="2"/>
              <a:buChar char="§"/>
            </a:pPr>
            <a:r>
              <a:rPr lang="en-US" sz="2400" dirty="0">
                <a:latin typeface="Arial Hebrew"/>
              </a:rPr>
              <a:t>Supervisors are </a:t>
            </a:r>
            <a:r>
              <a:rPr lang="en-US" sz="2400" dirty="0" smtClean="0">
                <a:latin typeface="Arial Hebrew"/>
              </a:rPr>
              <a:t>educators.</a:t>
            </a:r>
            <a:endParaRPr lang="en-US" sz="2400" dirty="0">
              <a:latin typeface="Arial Hebrew"/>
            </a:endParaRPr>
          </a:p>
          <a:p>
            <a:pPr marL="0" indent="0">
              <a:buNone/>
            </a:pPr>
            <a:endParaRPr lang="en-US" sz="600" dirty="0">
              <a:latin typeface="Arial Hebrew"/>
            </a:endParaRPr>
          </a:p>
          <a:p>
            <a:pPr>
              <a:buFont typeface="Wingdings" panose="05000000000000000000" pitchFamily="2" charset="2"/>
              <a:buChar char="§"/>
            </a:pPr>
            <a:r>
              <a:rPr lang="en-US" sz="2400" dirty="0">
                <a:latin typeface="Arial Hebrew"/>
              </a:rPr>
              <a:t>As supervisors, you help students learn </a:t>
            </a:r>
            <a:r>
              <a:rPr lang="en-US" sz="2400" dirty="0" smtClean="0">
                <a:latin typeface="Arial Hebrew"/>
              </a:rPr>
              <a:t>real-world skills.</a:t>
            </a:r>
            <a:endParaRPr lang="en-US" sz="2400" dirty="0">
              <a:latin typeface="Arial Hebrew"/>
            </a:endParaRPr>
          </a:p>
          <a:p>
            <a:pPr marL="0" indent="0">
              <a:buNone/>
            </a:pPr>
            <a:endParaRPr lang="en-US" sz="600" dirty="0">
              <a:latin typeface="Arial Hebrew"/>
            </a:endParaRPr>
          </a:p>
          <a:p>
            <a:pPr>
              <a:buFont typeface="Wingdings" panose="05000000000000000000" pitchFamily="2" charset="2"/>
              <a:buChar char="§"/>
            </a:pPr>
            <a:r>
              <a:rPr lang="en-US" sz="2400" dirty="0">
                <a:latin typeface="Arial Hebrew"/>
              </a:rPr>
              <a:t>Many supervisors are already having conversations with their student </a:t>
            </a:r>
            <a:r>
              <a:rPr lang="en-US" sz="2400" dirty="0" smtClean="0">
                <a:latin typeface="Arial Hebrew"/>
              </a:rPr>
              <a:t>employees.</a:t>
            </a:r>
            <a:endParaRPr lang="en-US" sz="2400" dirty="0">
              <a:latin typeface="Arial Hebrew"/>
            </a:endParaRPr>
          </a:p>
          <a:p>
            <a:pPr marL="0" indent="0">
              <a:buNone/>
            </a:pPr>
            <a:endParaRPr lang="en-US" sz="600" dirty="0">
              <a:latin typeface="Arial Hebrew"/>
            </a:endParaRPr>
          </a:p>
          <a:p>
            <a:pPr>
              <a:buFont typeface="Wingdings" panose="05000000000000000000" pitchFamily="2" charset="2"/>
              <a:buChar char="§"/>
            </a:pPr>
            <a:r>
              <a:rPr lang="en-US" sz="2400" dirty="0">
                <a:latin typeface="Arial Hebrew"/>
              </a:rPr>
              <a:t>Through </a:t>
            </a:r>
            <a:r>
              <a:rPr lang="en-US" sz="2400" dirty="0" smtClean="0">
                <a:latin typeface="Arial Hebrew"/>
              </a:rPr>
              <a:t>Iowa GROW</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Arial Hebrew"/>
              </a:rPr>
              <a:t> </a:t>
            </a:r>
            <a:r>
              <a:rPr lang="en-US" sz="2400" dirty="0">
                <a:latin typeface="Arial Hebrew"/>
              </a:rPr>
              <a:t>supervisors can help make even deeper connections between work and </a:t>
            </a:r>
            <a:r>
              <a:rPr lang="en-US" sz="2400" dirty="0" smtClean="0">
                <a:latin typeface="Arial Hebrew"/>
              </a:rPr>
              <a:t>academics.</a:t>
            </a:r>
            <a:endParaRPr lang="en-US" sz="2400" dirty="0">
              <a:latin typeface="Arial Hebrew"/>
            </a:endParaRPr>
          </a:p>
          <a:p>
            <a:pPr marL="0" indent="0">
              <a:buNone/>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Supervisors’ role</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266151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307818" y="1666875"/>
            <a:ext cx="8546471" cy="3670669"/>
          </a:xfrm>
        </p:spPr>
        <p:txBody>
          <a:bodyPr>
            <a:noAutofit/>
          </a:bodyPr>
          <a:lstStyle/>
          <a:p>
            <a:pPr marL="457200" lvl="1" indent="-457200">
              <a:buFont typeface="Wingdings" panose="05000000000000000000" pitchFamily="2" charset="2"/>
              <a:buChar char="§"/>
            </a:pPr>
            <a:r>
              <a:rPr lang="en-US" dirty="0">
                <a:latin typeface="Arial Hebrew"/>
                <a:cs typeface="Arial Hebrew"/>
              </a:rPr>
              <a:t>Division of Student Life Student Employment Survey is conducted every </a:t>
            </a:r>
            <a:r>
              <a:rPr lang="en-US" dirty="0" smtClean="0">
                <a:latin typeface="Arial Hebrew"/>
                <a:cs typeface="Arial Hebrew"/>
              </a:rPr>
              <a:t>spring.</a:t>
            </a:r>
            <a:endParaRPr lang="en-US" dirty="0">
              <a:latin typeface="Arial Hebrew"/>
              <a:cs typeface="Arial Hebrew"/>
            </a:endParaRPr>
          </a:p>
          <a:p>
            <a:pPr marL="0" lvl="1" indent="0">
              <a:buNone/>
            </a:pPr>
            <a:endParaRPr lang="en-US" sz="800" dirty="0">
              <a:latin typeface="Arial Hebrew"/>
              <a:cs typeface="Arial Hebrew"/>
            </a:endParaRPr>
          </a:p>
          <a:p>
            <a:pPr marL="457200" lvl="1" indent="-457200">
              <a:buFont typeface="Wingdings" panose="05000000000000000000" pitchFamily="2" charset="2"/>
              <a:buChar char="§"/>
            </a:pPr>
            <a:r>
              <a:rPr lang="en-US" dirty="0">
                <a:latin typeface="Arial Hebrew"/>
                <a:cs typeface="Arial Hebrew"/>
              </a:rPr>
              <a:t>Spring 2017 </a:t>
            </a:r>
            <a:r>
              <a:rPr lang="en-US" dirty="0" smtClean="0">
                <a:latin typeface="Arial Hebrew"/>
                <a:cs typeface="Arial Hebrew"/>
              </a:rPr>
              <a:t>Survey – 714 responses (38% response rate).</a:t>
            </a:r>
            <a:endParaRPr lang="en-US" dirty="0">
              <a:latin typeface="Arial Hebrew"/>
              <a:cs typeface="Arial Hebrew"/>
            </a:endParaRPr>
          </a:p>
          <a:p>
            <a:pPr marL="400050" lvl="2" indent="0">
              <a:buNone/>
            </a:pPr>
            <a:endParaRPr lang="en-US" sz="800" dirty="0">
              <a:latin typeface="Arial Hebrew"/>
              <a:cs typeface="Arial Hebrew"/>
            </a:endParaRPr>
          </a:p>
          <a:p>
            <a:pPr marL="457200" lvl="1" indent="-457200">
              <a:buFont typeface="Wingdings" panose="05000000000000000000" pitchFamily="2" charset="2"/>
              <a:buChar char="§"/>
            </a:pPr>
            <a:r>
              <a:rPr lang="en-US" dirty="0" smtClean="0">
                <a:latin typeface="Arial Hebrew"/>
                <a:cs typeface="Arial Hebrew"/>
              </a:rPr>
              <a:t>Iowa GROW</a:t>
            </a:r>
            <a:r>
              <a:rPr lang="en-US" baseline="30000" dirty="0">
                <a:latin typeface="Times New Roman" panose="02020603050405020304" pitchFamily="18" charset="0"/>
                <a:cs typeface="Times New Roman" panose="02020603050405020304" pitchFamily="18" charset="0"/>
              </a:rPr>
              <a:t> ®</a:t>
            </a:r>
            <a:r>
              <a:rPr lang="en-US" dirty="0" smtClean="0">
                <a:latin typeface="Arial Hebrew"/>
                <a:cs typeface="Arial Hebrew"/>
              </a:rPr>
              <a:t> </a:t>
            </a:r>
            <a:r>
              <a:rPr lang="en-US" dirty="0">
                <a:latin typeface="Arial Hebrew"/>
                <a:cs typeface="Arial Hebrew"/>
              </a:rPr>
              <a:t>participants were determined based on their answer to the following question: </a:t>
            </a:r>
          </a:p>
          <a:p>
            <a:pPr marL="742950" lvl="2" indent="-342900">
              <a:buFont typeface="Wingdings" panose="05000000000000000000" pitchFamily="2" charset="2"/>
              <a:buChar char="§"/>
            </a:pPr>
            <a:r>
              <a:rPr lang="en-US" dirty="0">
                <a:latin typeface="Arial Hebrew"/>
                <a:cs typeface="Arial Hebrew"/>
              </a:rPr>
              <a:t>“How often during the spring semester have you had conversations with your supervisor about connections between your job and your academics? Your supervisor may refer to these as IOWA GROW conversations”</a:t>
            </a:r>
            <a:br>
              <a:rPr lang="en-US" dirty="0">
                <a:latin typeface="Arial Hebrew"/>
                <a:cs typeface="Arial Hebrew"/>
              </a:rPr>
            </a:br>
            <a:endParaRPr lang="en-US" dirty="0">
              <a:latin typeface="Arial Hebrew"/>
              <a:cs typeface="Arial Hebrew"/>
            </a:endParaRP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a:t>
            </a:r>
            <a:r>
              <a:rPr lang="en-US" sz="3200" b="1" dirty="0">
                <a:solidFill>
                  <a:srgbClr val="9FA650"/>
                </a:solidFill>
                <a:latin typeface="Myriad Pro" charset="0"/>
                <a:ea typeface="Myriad Pro" charset="0"/>
                <a:cs typeface="Myriad Pro" charset="0"/>
              </a:rPr>
              <a:t>IOWA </a:t>
            </a:r>
            <a:r>
              <a:rPr lang="en-US" sz="3200" b="1" dirty="0" smtClean="0">
                <a:solidFill>
                  <a:srgbClr val="9FA650"/>
                </a:solidFill>
                <a:latin typeface="Myriad Pro" charset="0"/>
                <a:ea typeface="Myriad Pro" charset="0"/>
                <a:cs typeface="Myriad Pro" charset="0"/>
              </a:rPr>
              <a:t>GROW</a:t>
            </a:r>
            <a:r>
              <a:rPr lang="en-US" sz="3200" baseline="30000" dirty="0" smtClean="0">
                <a:solidFill>
                  <a:srgbClr val="9FA650"/>
                </a:solidFill>
                <a:latin typeface="Times New Roman" panose="02020603050405020304" pitchFamily="18" charset="0"/>
                <a:cs typeface="Times New Roman" panose="02020603050405020304" pitchFamily="18" charset="0"/>
              </a:rPr>
              <a:t>®</a:t>
            </a:r>
            <a:r>
              <a:rPr lang="en-US" sz="3200" b="1" dirty="0" smtClean="0">
                <a:solidFill>
                  <a:srgbClr val="9FA650"/>
                </a:solidFill>
                <a:latin typeface="Myriad Pro" charset="0"/>
                <a:ea typeface="Myriad Pro" charset="0"/>
                <a:cs typeface="Myriad Pro" charset="0"/>
              </a:rPr>
              <a:t> Outcomes</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2045630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5402"/>
          <a:stretch/>
        </p:blipFill>
        <p:spPr>
          <a:xfrm>
            <a:off x="0" y="-10575"/>
            <a:ext cx="9144000" cy="5801775"/>
          </a:xfrm>
          <a:prstGeom prst="rect">
            <a:avLst/>
          </a:prstGeom>
        </p:spPr>
      </p:pic>
      <p:sp>
        <p:nvSpPr>
          <p:cNvPr id="3" name="Content Placeholder 2"/>
          <p:cNvSpPr>
            <a:spLocks noGrp="1"/>
          </p:cNvSpPr>
          <p:nvPr>
            <p:ph idx="1"/>
          </p:nvPr>
        </p:nvSpPr>
        <p:spPr>
          <a:xfrm>
            <a:off x="412749" y="1513417"/>
            <a:ext cx="8360833" cy="3824127"/>
          </a:xfrm>
        </p:spPr>
        <p:txBody>
          <a:bodyPr>
            <a:noAutofit/>
          </a:bodyPr>
          <a:lstStyle/>
          <a:p>
            <a:pPr marL="0" lvl="1" indent="0">
              <a:buNone/>
            </a:pPr>
            <a:endParaRPr lang="en-US" sz="800" dirty="0">
              <a:latin typeface="Arial Hebrew"/>
              <a:cs typeface="Arial Hebrew"/>
            </a:endParaRPr>
          </a:p>
          <a:p>
            <a:pPr marL="0" lvl="1" indent="0">
              <a:buNone/>
            </a:pPr>
            <a:r>
              <a:rPr lang="en-US" dirty="0">
                <a:latin typeface="Arial Hebrew"/>
                <a:cs typeface="Arial Hebrew"/>
              </a:rPr>
              <a:t/>
            </a:r>
            <a:br>
              <a:rPr lang="en-US" dirty="0">
                <a:latin typeface="Arial Hebrew"/>
                <a:cs typeface="Arial Hebrew"/>
              </a:rPr>
            </a:br>
            <a:endParaRPr lang="en-US" dirty="0">
              <a:latin typeface="Arial Hebrew"/>
              <a:cs typeface="Arial Hebrew"/>
            </a:endParaRPr>
          </a:p>
          <a:p>
            <a:pPr>
              <a:buFont typeface="Wingdings" panose="05000000000000000000" pitchFamily="2" charset="2"/>
              <a:buChar char="§"/>
            </a:pPr>
            <a:endParaRPr lang="en-US" sz="2200" dirty="0"/>
          </a:p>
        </p:txBody>
      </p:sp>
      <p:sp>
        <p:nvSpPr>
          <p:cNvPr id="6" name="Title 1"/>
          <p:cNvSpPr>
            <a:spLocks noGrp="1"/>
          </p:cNvSpPr>
          <p:nvPr>
            <p:ph type="title"/>
          </p:nvPr>
        </p:nvSpPr>
        <p:spPr>
          <a:xfrm>
            <a:off x="3009651" y="295636"/>
            <a:ext cx="5191374" cy="1202848"/>
          </a:xfrm>
        </p:spPr>
        <p:txBody>
          <a:bodyPr>
            <a:normAutofit fontScale="90000"/>
          </a:bodyPr>
          <a:lstStyle/>
          <a:p>
            <a:pPr lvl="1" algn="l" rtl="0">
              <a:lnSpc>
                <a:spcPct val="90000"/>
              </a:lnSpc>
              <a:spcBef>
                <a:spcPct val="0"/>
              </a:spcBef>
            </a:pPr>
            <a:r>
              <a:rPr lang="en-US" sz="3200" b="1" dirty="0" smtClean="0">
                <a:solidFill>
                  <a:srgbClr val="9FA650"/>
                </a:solidFill>
                <a:latin typeface="Myriad Pro" charset="0"/>
                <a:ea typeface="Myriad Pro" charset="0"/>
                <a:cs typeface="Myriad Pro" charset="0"/>
              </a:rPr>
              <a:t> </a:t>
            </a:r>
            <a:br>
              <a:rPr lang="en-US" sz="3200" b="1" dirty="0" smtClean="0">
                <a:solidFill>
                  <a:srgbClr val="9FA650"/>
                </a:solidFill>
                <a:latin typeface="Myriad Pro" charset="0"/>
                <a:ea typeface="Myriad Pro" charset="0"/>
                <a:cs typeface="Myriad Pro" charset="0"/>
              </a:rPr>
            </a:br>
            <a:r>
              <a:rPr lang="en-US" sz="2000" dirty="0" smtClean="0">
                <a:latin typeface="Arial Hebrew"/>
              </a:rPr>
              <a:t>IOWA GROW</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Arial Hebrew"/>
              </a:rPr>
              <a:t> participants were significantly more likely (p&lt;.01) to agree/strongly agree that their job was helping them attain the following 10 outcomes of student employment:</a:t>
            </a:r>
            <a:r>
              <a:rPr lang="en-US" sz="2200" dirty="0" smtClean="0"/>
              <a:t/>
            </a:r>
            <a:br>
              <a:rPr lang="en-US" sz="2200" dirty="0" smtClean="0"/>
            </a:br>
            <a:endParaRPr lang="en-US" sz="3100" b="1" dirty="0">
              <a:solidFill>
                <a:srgbClr val="9FA650"/>
              </a:solidFill>
              <a:latin typeface="Myriad Pro" charset="0"/>
              <a:ea typeface="Myriad Pro" charset="0"/>
              <a:cs typeface="Myriad Pro" charset="0"/>
            </a:endParaRPr>
          </a:p>
        </p:txBody>
      </p:sp>
      <p:sp>
        <p:nvSpPr>
          <p:cNvPr id="30" name="Rectangle 29"/>
          <p:cNvSpPr/>
          <p:nvPr/>
        </p:nvSpPr>
        <p:spPr>
          <a:xfrm>
            <a:off x="323850" y="5600700"/>
            <a:ext cx="8486775" cy="923925"/>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594784" y="1818946"/>
            <a:ext cx="8330140" cy="4789884"/>
            <a:chOff x="457200" y="2973884"/>
            <a:chExt cx="8410237" cy="4789884"/>
          </a:xfrm>
        </p:grpSpPr>
        <p:sp>
          <p:nvSpPr>
            <p:cNvPr id="10" name="TextBox 9"/>
            <p:cNvSpPr txBox="1"/>
            <p:nvPr/>
          </p:nvSpPr>
          <p:spPr>
            <a:xfrm>
              <a:off x="457200" y="2973884"/>
              <a:ext cx="762000" cy="769441"/>
            </a:xfrm>
            <a:prstGeom prst="rect">
              <a:avLst/>
            </a:prstGeom>
            <a:noFill/>
          </p:spPr>
          <p:txBody>
            <a:bodyPr wrap="square" rtlCol="0">
              <a:spAutoFit/>
            </a:bodyPr>
            <a:lstStyle/>
            <a:p>
              <a:r>
                <a:rPr lang="en-US" sz="4400" b="1" dirty="0" smtClean="0">
                  <a:solidFill>
                    <a:srgbClr val="9FA650"/>
                  </a:solidFill>
                  <a:latin typeface="Arial Hebrew"/>
                </a:rPr>
                <a:t>1</a:t>
              </a:r>
              <a:endParaRPr lang="en-US" sz="4400" b="1" dirty="0">
                <a:solidFill>
                  <a:srgbClr val="9FA650"/>
                </a:solidFill>
                <a:latin typeface="Arial Hebrew"/>
              </a:endParaRPr>
            </a:p>
          </p:txBody>
        </p:sp>
        <p:sp>
          <p:nvSpPr>
            <p:cNvPr id="11" name="TextBox 10"/>
            <p:cNvSpPr txBox="1"/>
            <p:nvPr/>
          </p:nvSpPr>
          <p:spPr>
            <a:xfrm>
              <a:off x="914400" y="3089658"/>
              <a:ext cx="3106278" cy="830997"/>
            </a:xfrm>
            <a:prstGeom prst="rect">
              <a:avLst/>
            </a:prstGeom>
            <a:noFill/>
          </p:spPr>
          <p:txBody>
            <a:bodyPr wrap="square" rtlCol="0">
              <a:spAutoFit/>
            </a:bodyPr>
            <a:lstStyle/>
            <a:p>
              <a:r>
                <a:rPr lang="en-US" sz="1600" dirty="0">
                  <a:latin typeface="Arial Hebrew"/>
                </a:rPr>
                <a:t>My supervisor helps me make connections between my work and my life as a student. </a:t>
              </a:r>
            </a:p>
          </p:txBody>
        </p:sp>
        <p:sp>
          <p:nvSpPr>
            <p:cNvPr id="12" name="TextBox 11"/>
            <p:cNvSpPr txBox="1"/>
            <p:nvPr/>
          </p:nvSpPr>
          <p:spPr>
            <a:xfrm>
              <a:off x="4607815" y="3006255"/>
              <a:ext cx="762000" cy="769441"/>
            </a:xfrm>
            <a:prstGeom prst="rect">
              <a:avLst/>
            </a:prstGeom>
            <a:noFill/>
          </p:spPr>
          <p:txBody>
            <a:bodyPr wrap="square" rtlCol="0">
              <a:spAutoFit/>
            </a:bodyPr>
            <a:lstStyle/>
            <a:p>
              <a:r>
                <a:rPr lang="en-US" sz="4400" b="1" dirty="0" smtClean="0">
                  <a:solidFill>
                    <a:srgbClr val="9FA650"/>
                  </a:solidFill>
                  <a:latin typeface="Arial Hebrew"/>
                </a:rPr>
                <a:t>6</a:t>
              </a:r>
              <a:endParaRPr lang="en-US" sz="4400" b="1" dirty="0">
                <a:solidFill>
                  <a:srgbClr val="9FA650"/>
                </a:solidFill>
                <a:latin typeface="Arial Hebrew"/>
              </a:endParaRPr>
            </a:p>
          </p:txBody>
        </p:sp>
        <p:sp>
          <p:nvSpPr>
            <p:cNvPr id="13" name="TextBox 12"/>
            <p:cNvSpPr txBox="1"/>
            <p:nvPr/>
          </p:nvSpPr>
          <p:spPr>
            <a:xfrm>
              <a:off x="5141215" y="3109613"/>
              <a:ext cx="3573424" cy="658642"/>
            </a:xfrm>
            <a:prstGeom prst="rect">
              <a:avLst/>
            </a:prstGeom>
            <a:noFill/>
          </p:spPr>
          <p:txBody>
            <a:bodyPr wrap="square" rtlCol="0">
              <a:spAutoFit/>
            </a:bodyPr>
            <a:lstStyle/>
            <a:p>
              <a:pPr eaLnBrk="0" fontAlgn="base" hangingPunct="0">
                <a:lnSpc>
                  <a:spcPct val="115000"/>
                </a:lnSpc>
                <a:defRPr/>
              </a:pPr>
              <a:r>
                <a:rPr lang="en-US" sz="1600" dirty="0">
                  <a:latin typeface="Arial Hebrew"/>
                </a:rPr>
                <a:t>My job has helped me develop more effective time management skills. </a:t>
              </a:r>
              <a:endParaRPr lang="en-US" sz="1600" dirty="0">
                <a:latin typeface="Arial Hebrew"/>
                <a:ea typeface="Calibri"/>
                <a:cs typeface="Times New Roman"/>
              </a:endParaRPr>
            </a:p>
          </p:txBody>
        </p:sp>
        <p:sp>
          <p:nvSpPr>
            <p:cNvPr id="14" name="TextBox 13"/>
            <p:cNvSpPr txBox="1"/>
            <p:nvPr/>
          </p:nvSpPr>
          <p:spPr>
            <a:xfrm>
              <a:off x="457200" y="4048125"/>
              <a:ext cx="762000" cy="769441"/>
            </a:xfrm>
            <a:prstGeom prst="rect">
              <a:avLst/>
            </a:prstGeom>
            <a:noFill/>
          </p:spPr>
          <p:txBody>
            <a:bodyPr wrap="square" rtlCol="0">
              <a:spAutoFit/>
            </a:bodyPr>
            <a:lstStyle/>
            <a:p>
              <a:r>
                <a:rPr lang="en-US" sz="4400" b="1" dirty="0" smtClean="0">
                  <a:solidFill>
                    <a:srgbClr val="9FA650"/>
                  </a:solidFill>
                  <a:latin typeface="Arial Hebrew"/>
                </a:rPr>
                <a:t>2</a:t>
              </a:r>
              <a:endParaRPr lang="en-US" sz="4400" b="1" dirty="0">
                <a:solidFill>
                  <a:srgbClr val="9FA650"/>
                </a:solidFill>
                <a:latin typeface="Arial Hebrew"/>
              </a:endParaRPr>
            </a:p>
          </p:txBody>
        </p:sp>
        <p:sp>
          <p:nvSpPr>
            <p:cNvPr id="15" name="TextBox 14"/>
            <p:cNvSpPr txBox="1"/>
            <p:nvPr/>
          </p:nvSpPr>
          <p:spPr>
            <a:xfrm>
              <a:off x="914400" y="4176413"/>
              <a:ext cx="3429000" cy="658642"/>
            </a:xfrm>
            <a:prstGeom prst="rect">
              <a:avLst/>
            </a:prstGeom>
            <a:noFill/>
          </p:spPr>
          <p:txBody>
            <a:bodyPr wrap="square" rtlCol="0">
              <a:spAutoFit/>
            </a:bodyPr>
            <a:lstStyle/>
            <a:p>
              <a:pPr eaLnBrk="0" fontAlgn="base" hangingPunct="0">
                <a:lnSpc>
                  <a:spcPct val="115000"/>
                </a:lnSpc>
              </a:pPr>
              <a:r>
                <a:rPr lang="en-US" sz="1600" dirty="0">
                  <a:latin typeface="Arial Hebrew"/>
                </a:rPr>
                <a:t>My job has helped prepare me for the world of full-time employment.</a:t>
              </a:r>
              <a:endParaRPr lang="en-US" sz="1600" dirty="0">
                <a:latin typeface="Arial Hebrew"/>
                <a:ea typeface="Calibri"/>
                <a:cs typeface="Times New Roman"/>
              </a:endParaRPr>
            </a:p>
          </p:txBody>
        </p:sp>
        <p:sp>
          <p:nvSpPr>
            <p:cNvPr id="16" name="TextBox 15"/>
            <p:cNvSpPr txBox="1"/>
            <p:nvPr/>
          </p:nvSpPr>
          <p:spPr>
            <a:xfrm>
              <a:off x="457200" y="4907459"/>
              <a:ext cx="762000" cy="769441"/>
            </a:xfrm>
            <a:prstGeom prst="rect">
              <a:avLst/>
            </a:prstGeom>
            <a:noFill/>
          </p:spPr>
          <p:txBody>
            <a:bodyPr wrap="square" rtlCol="0">
              <a:spAutoFit/>
            </a:bodyPr>
            <a:lstStyle/>
            <a:p>
              <a:r>
                <a:rPr lang="en-US" sz="4400" b="1" dirty="0" smtClean="0">
                  <a:solidFill>
                    <a:srgbClr val="9FA650"/>
                  </a:solidFill>
                  <a:latin typeface="Arial Hebrew"/>
                </a:rPr>
                <a:t>3</a:t>
              </a:r>
              <a:endParaRPr lang="en-US" sz="4400" b="1" dirty="0">
                <a:solidFill>
                  <a:srgbClr val="9FA650"/>
                </a:solidFill>
                <a:latin typeface="Arial Hebrew"/>
              </a:endParaRPr>
            </a:p>
          </p:txBody>
        </p:sp>
        <p:sp>
          <p:nvSpPr>
            <p:cNvPr id="17" name="TextBox 16"/>
            <p:cNvSpPr txBox="1"/>
            <p:nvPr/>
          </p:nvSpPr>
          <p:spPr>
            <a:xfrm>
              <a:off x="990600" y="6911649"/>
              <a:ext cx="3233737" cy="658642"/>
            </a:xfrm>
            <a:prstGeom prst="rect">
              <a:avLst/>
            </a:prstGeom>
            <a:noFill/>
          </p:spPr>
          <p:txBody>
            <a:bodyPr wrap="square" rtlCol="0">
              <a:spAutoFit/>
            </a:bodyPr>
            <a:lstStyle/>
            <a:p>
              <a:pPr eaLnBrk="0" fontAlgn="base" hangingPunct="0">
                <a:lnSpc>
                  <a:spcPct val="115000"/>
                </a:lnSpc>
              </a:pPr>
              <a:r>
                <a:rPr lang="en-US" sz="1600" dirty="0">
                  <a:latin typeface="Arial Hebrew"/>
                </a:rPr>
                <a:t>My job has helped me improve my </a:t>
              </a:r>
              <a:r>
                <a:rPr lang="en-US" sz="1600" dirty="0" smtClean="0">
                  <a:latin typeface="Arial Hebrew"/>
                </a:rPr>
                <a:t>writing skills</a:t>
              </a:r>
              <a:r>
                <a:rPr lang="en-US" sz="1600" dirty="0">
                  <a:latin typeface="Arial Hebrew"/>
                </a:rPr>
                <a:t>.</a:t>
              </a:r>
              <a:endParaRPr lang="en-US" sz="1600" dirty="0">
                <a:latin typeface="Arial Hebrew"/>
                <a:ea typeface="Calibri"/>
                <a:cs typeface="Times New Roman"/>
              </a:endParaRPr>
            </a:p>
          </p:txBody>
        </p:sp>
        <p:sp>
          <p:nvSpPr>
            <p:cNvPr id="18" name="TextBox 17"/>
            <p:cNvSpPr txBox="1"/>
            <p:nvPr/>
          </p:nvSpPr>
          <p:spPr>
            <a:xfrm>
              <a:off x="457200" y="5781675"/>
              <a:ext cx="762000" cy="769441"/>
            </a:xfrm>
            <a:prstGeom prst="rect">
              <a:avLst/>
            </a:prstGeom>
            <a:noFill/>
          </p:spPr>
          <p:txBody>
            <a:bodyPr wrap="square" rtlCol="0">
              <a:spAutoFit/>
            </a:bodyPr>
            <a:lstStyle/>
            <a:p>
              <a:r>
                <a:rPr lang="en-US" sz="4400" b="1" dirty="0" smtClean="0">
                  <a:solidFill>
                    <a:srgbClr val="9FA650"/>
                  </a:solidFill>
                  <a:latin typeface="Arial Hebrew"/>
                </a:rPr>
                <a:t>4</a:t>
              </a:r>
              <a:endParaRPr lang="en-US" sz="4400" b="1" dirty="0">
                <a:solidFill>
                  <a:srgbClr val="9FA650"/>
                </a:solidFill>
                <a:latin typeface="Arial Hebrew"/>
              </a:endParaRPr>
            </a:p>
          </p:txBody>
        </p:sp>
        <p:sp>
          <p:nvSpPr>
            <p:cNvPr id="19" name="TextBox 18"/>
            <p:cNvSpPr txBox="1"/>
            <p:nvPr/>
          </p:nvSpPr>
          <p:spPr>
            <a:xfrm>
              <a:off x="958453" y="5021098"/>
              <a:ext cx="3230242" cy="658642"/>
            </a:xfrm>
            <a:prstGeom prst="rect">
              <a:avLst/>
            </a:prstGeom>
            <a:noFill/>
          </p:spPr>
          <p:txBody>
            <a:bodyPr wrap="square" rtlCol="0">
              <a:spAutoFit/>
            </a:bodyPr>
            <a:lstStyle/>
            <a:p>
              <a:pPr eaLnBrk="0" fontAlgn="base" hangingPunct="0">
                <a:lnSpc>
                  <a:spcPct val="115000"/>
                </a:lnSpc>
              </a:pPr>
              <a:r>
                <a:rPr lang="en-US" sz="1600" dirty="0">
                  <a:latin typeface="Arial Hebrew"/>
                </a:rPr>
                <a:t> I can see connections between my job and major/coursework.</a:t>
              </a:r>
              <a:endParaRPr lang="en-US" sz="1600" dirty="0">
                <a:latin typeface="Arial Hebrew"/>
                <a:ea typeface="Calibri"/>
                <a:cs typeface="Times New Roman"/>
              </a:endParaRPr>
            </a:p>
          </p:txBody>
        </p:sp>
        <p:sp>
          <p:nvSpPr>
            <p:cNvPr id="20" name="TextBox 19"/>
            <p:cNvSpPr txBox="1"/>
            <p:nvPr/>
          </p:nvSpPr>
          <p:spPr>
            <a:xfrm>
              <a:off x="4648200" y="3998939"/>
              <a:ext cx="762000" cy="769441"/>
            </a:xfrm>
            <a:prstGeom prst="rect">
              <a:avLst/>
            </a:prstGeom>
            <a:noFill/>
          </p:spPr>
          <p:txBody>
            <a:bodyPr wrap="square" rtlCol="0">
              <a:spAutoFit/>
            </a:bodyPr>
            <a:lstStyle/>
            <a:p>
              <a:r>
                <a:rPr lang="en-US" sz="4400" b="1" dirty="0" smtClean="0">
                  <a:solidFill>
                    <a:srgbClr val="9FA650"/>
                  </a:solidFill>
                  <a:latin typeface="Arial Hebrew"/>
                </a:rPr>
                <a:t>7</a:t>
              </a:r>
              <a:endParaRPr lang="en-US" sz="4400" b="1" dirty="0">
                <a:solidFill>
                  <a:srgbClr val="9FA650"/>
                </a:solidFill>
                <a:latin typeface="Arial Hebrew"/>
              </a:endParaRPr>
            </a:p>
          </p:txBody>
        </p:sp>
        <p:sp>
          <p:nvSpPr>
            <p:cNvPr id="21" name="TextBox 20"/>
            <p:cNvSpPr txBox="1"/>
            <p:nvPr/>
          </p:nvSpPr>
          <p:spPr>
            <a:xfrm>
              <a:off x="5133415" y="4082580"/>
              <a:ext cx="3099328" cy="658642"/>
            </a:xfrm>
            <a:prstGeom prst="rect">
              <a:avLst/>
            </a:prstGeom>
            <a:noFill/>
          </p:spPr>
          <p:txBody>
            <a:bodyPr wrap="square" rtlCol="0">
              <a:spAutoFit/>
            </a:bodyPr>
            <a:lstStyle/>
            <a:p>
              <a:pPr eaLnBrk="0" fontAlgn="base" hangingPunct="0">
                <a:lnSpc>
                  <a:spcPct val="115000"/>
                </a:lnSpc>
              </a:pPr>
              <a:r>
                <a:rPr lang="en-US" sz="1600" dirty="0">
                  <a:latin typeface="Arial Hebrew"/>
                </a:rPr>
                <a:t>My job has helped me improve my </a:t>
              </a:r>
              <a:r>
                <a:rPr lang="en-US" sz="1600" dirty="0" smtClean="0">
                  <a:latin typeface="Arial Hebrew"/>
                </a:rPr>
                <a:t>verbal </a:t>
              </a:r>
              <a:r>
                <a:rPr lang="en-US" sz="1600" dirty="0">
                  <a:latin typeface="Arial Hebrew"/>
                </a:rPr>
                <a:t>communication skills.</a:t>
              </a:r>
              <a:endParaRPr lang="en-US" sz="1600" dirty="0">
                <a:latin typeface="Arial Hebrew"/>
                <a:ea typeface="Calibri"/>
                <a:cs typeface="Times New Roman"/>
              </a:endParaRPr>
            </a:p>
          </p:txBody>
        </p:sp>
        <p:sp>
          <p:nvSpPr>
            <p:cNvPr id="22" name="TextBox 21"/>
            <p:cNvSpPr txBox="1"/>
            <p:nvPr/>
          </p:nvSpPr>
          <p:spPr>
            <a:xfrm>
              <a:off x="4648200" y="4777905"/>
              <a:ext cx="762000" cy="769441"/>
            </a:xfrm>
            <a:prstGeom prst="rect">
              <a:avLst/>
            </a:prstGeom>
            <a:noFill/>
          </p:spPr>
          <p:txBody>
            <a:bodyPr wrap="square" rtlCol="0">
              <a:spAutoFit/>
            </a:bodyPr>
            <a:lstStyle/>
            <a:p>
              <a:r>
                <a:rPr lang="en-US" sz="4400" b="1" dirty="0" smtClean="0">
                  <a:solidFill>
                    <a:srgbClr val="9FA650"/>
                  </a:solidFill>
                  <a:latin typeface="Arial Hebrew"/>
                </a:rPr>
                <a:t>8</a:t>
              </a:r>
              <a:endParaRPr lang="en-US" sz="4400" b="1" dirty="0">
                <a:solidFill>
                  <a:srgbClr val="9FA650"/>
                </a:solidFill>
                <a:latin typeface="Arial Hebrew"/>
              </a:endParaRPr>
            </a:p>
          </p:txBody>
        </p:sp>
        <p:sp>
          <p:nvSpPr>
            <p:cNvPr id="23" name="TextBox 22"/>
            <p:cNvSpPr txBox="1"/>
            <p:nvPr/>
          </p:nvSpPr>
          <p:spPr>
            <a:xfrm>
              <a:off x="5181600" y="4891876"/>
              <a:ext cx="3228416" cy="658642"/>
            </a:xfrm>
            <a:prstGeom prst="rect">
              <a:avLst/>
            </a:prstGeom>
            <a:noFill/>
          </p:spPr>
          <p:txBody>
            <a:bodyPr wrap="square" rtlCol="0">
              <a:spAutoFit/>
            </a:bodyPr>
            <a:lstStyle/>
            <a:p>
              <a:pPr eaLnBrk="0" fontAlgn="base" hangingPunct="0">
                <a:lnSpc>
                  <a:spcPct val="115000"/>
                </a:lnSpc>
              </a:pPr>
              <a:r>
                <a:rPr lang="en-US" sz="1600" dirty="0">
                  <a:latin typeface="Arial Hebrew"/>
                </a:rPr>
                <a:t>My job has helped me develop conflict </a:t>
              </a:r>
              <a:r>
                <a:rPr lang="en-US" sz="1600" dirty="0" smtClean="0">
                  <a:latin typeface="Arial Hebrew"/>
                </a:rPr>
                <a:t>negotiation </a:t>
              </a:r>
              <a:r>
                <a:rPr lang="en-US" sz="1600" dirty="0">
                  <a:latin typeface="Arial Hebrew"/>
                </a:rPr>
                <a:t>skills. </a:t>
              </a:r>
              <a:endParaRPr lang="en-US" sz="1600" dirty="0">
                <a:latin typeface="Arial Hebrew"/>
                <a:ea typeface="Calibri"/>
                <a:cs typeface="Times New Roman"/>
              </a:endParaRPr>
            </a:p>
          </p:txBody>
        </p:sp>
        <p:sp>
          <p:nvSpPr>
            <p:cNvPr id="24" name="TextBox 23"/>
            <p:cNvSpPr txBox="1"/>
            <p:nvPr/>
          </p:nvSpPr>
          <p:spPr>
            <a:xfrm>
              <a:off x="4648200" y="5612309"/>
              <a:ext cx="762000" cy="769441"/>
            </a:xfrm>
            <a:prstGeom prst="rect">
              <a:avLst/>
            </a:prstGeom>
            <a:noFill/>
          </p:spPr>
          <p:txBody>
            <a:bodyPr wrap="square" rtlCol="0">
              <a:spAutoFit/>
            </a:bodyPr>
            <a:lstStyle/>
            <a:p>
              <a:r>
                <a:rPr lang="en-US" sz="4400" b="1" dirty="0" smtClean="0">
                  <a:solidFill>
                    <a:srgbClr val="9FA650"/>
                  </a:solidFill>
                  <a:latin typeface="Arial Hebrew"/>
                </a:rPr>
                <a:t>9</a:t>
              </a:r>
              <a:endParaRPr lang="en-US" sz="4400" b="1" dirty="0">
                <a:solidFill>
                  <a:srgbClr val="9FA650"/>
                </a:solidFill>
                <a:latin typeface="Arial Hebrew"/>
              </a:endParaRPr>
            </a:p>
          </p:txBody>
        </p:sp>
        <p:sp>
          <p:nvSpPr>
            <p:cNvPr id="25" name="TextBox 24"/>
            <p:cNvSpPr txBox="1"/>
            <p:nvPr/>
          </p:nvSpPr>
          <p:spPr>
            <a:xfrm>
              <a:off x="5177029" y="5639556"/>
              <a:ext cx="3411528" cy="941796"/>
            </a:xfrm>
            <a:prstGeom prst="rect">
              <a:avLst/>
            </a:prstGeom>
            <a:noFill/>
          </p:spPr>
          <p:txBody>
            <a:bodyPr wrap="square" rtlCol="0">
              <a:spAutoFit/>
            </a:bodyPr>
            <a:lstStyle/>
            <a:p>
              <a:pPr eaLnBrk="0" fontAlgn="base" hangingPunct="0">
                <a:lnSpc>
                  <a:spcPct val="115000"/>
                </a:lnSpc>
              </a:pPr>
              <a:r>
                <a:rPr lang="en-US" sz="1600" dirty="0">
                  <a:latin typeface="Arial Hebrew"/>
                </a:rPr>
                <a:t>My job has helped me use critical thinking skills to form opinions and solve problems. </a:t>
              </a:r>
              <a:endParaRPr lang="en-US" sz="1600" dirty="0">
                <a:latin typeface="Arial Hebrew"/>
                <a:ea typeface="Calibri"/>
                <a:cs typeface="Times New Roman"/>
              </a:endParaRPr>
            </a:p>
          </p:txBody>
        </p:sp>
        <p:sp>
          <p:nvSpPr>
            <p:cNvPr id="26" name="TextBox 25"/>
            <p:cNvSpPr txBox="1"/>
            <p:nvPr/>
          </p:nvSpPr>
          <p:spPr>
            <a:xfrm>
              <a:off x="457200" y="6800850"/>
              <a:ext cx="762000" cy="769441"/>
            </a:xfrm>
            <a:prstGeom prst="rect">
              <a:avLst/>
            </a:prstGeom>
            <a:noFill/>
          </p:spPr>
          <p:txBody>
            <a:bodyPr wrap="square" rtlCol="0">
              <a:spAutoFit/>
            </a:bodyPr>
            <a:lstStyle/>
            <a:p>
              <a:r>
                <a:rPr lang="en-US" sz="4400" b="1" dirty="0" smtClean="0">
                  <a:solidFill>
                    <a:srgbClr val="9FA650"/>
                  </a:solidFill>
                  <a:latin typeface="Arial Hebrew"/>
                </a:rPr>
                <a:t>5</a:t>
              </a:r>
              <a:endParaRPr lang="en-US" sz="4400" b="1" dirty="0">
                <a:solidFill>
                  <a:srgbClr val="9FA650"/>
                </a:solidFill>
                <a:latin typeface="Arial Hebrew"/>
              </a:endParaRPr>
            </a:p>
          </p:txBody>
        </p:sp>
        <p:sp>
          <p:nvSpPr>
            <p:cNvPr id="27" name="TextBox 26"/>
            <p:cNvSpPr txBox="1"/>
            <p:nvPr/>
          </p:nvSpPr>
          <p:spPr>
            <a:xfrm>
              <a:off x="990600" y="5910890"/>
              <a:ext cx="2791385" cy="658642"/>
            </a:xfrm>
            <a:prstGeom prst="rect">
              <a:avLst/>
            </a:prstGeom>
            <a:noFill/>
          </p:spPr>
          <p:txBody>
            <a:bodyPr wrap="square" rtlCol="0">
              <a:spAutoFit/>
            </a:bodyPr>
            <a:lstStyle/>
            <a:p>
              <a:pPr eaLnBrk="0" fontAlgn="base" hangingPunct="0">
                <a:lnSpc>
                  <a:spcPct val="115000"/>
                </a:lnSpc>
              </a:pPr>
              <a:r>
                <a:rPr lang="en-US" sz="1600" dirty="0">
                  <a:latin typeface="Arial Hebrew"/>
                </a:rPr>
                <a:t>My job has helped me learn about career options.</a:t>
              </a:r>
              <a:endParaRPr lang="en-US" sz="1600" dirty="0">
                <a:latin typeface="Arial Hebrew"/>
                <a:ea typeface="Calibri"/>
                <a:cs typeface="Times New Roman"/>
              </a:endParaRPr>
            </a:p>
          </p:txBody>
        </p:sp>
        <p:sp>
          <p:nvSpPr>
            <p:cNvPr id="28" name="TextBox 27"/>
            <p:cNvSpPr txBox="1"/>
            <p:nvPr/>
          </p:nvSpPr>
          <p:spPr>
            <a:xfrm>
              <a:off x="4303015" y="6686550"/>
              <a:ext cx="1107185" cy="769441"/>
            </a:xfrm>
            <a:prstGeom prst="rect">
              <a:avLst/>
            </a:prstGeom>
            <a:noFill/>
          </p:spPr>
          <p:txBody>
            <a:bodyPr wrap="square" rtlCol="0">
              <a:spAutoFit/>
            </a:bodyPr>
            <a:lstStyle/>
            <a:p>
              <a:r>
                <a:rPr lang="en-US" sz="4400" b="1" dirty="0" smtClean="0">
                  <a:solidFill>
                    <a:srgbClr val="9FA650"/>
                  </a:solidFill>
                  <a:latin typeface="Arial Hebrew"/>
                </a:rPr>
                <a:t>10</a:t>
              </a:r>
              <a:endParaRPr lang="en-US" sz="4400" b="1" dirty="0">
                <a:solidFill>
                  <a:srgbClr val="9FA650"/>
                </a:solidFill>
                <a:latin typeface="Arial Hebrew"/>
              </a:endParaRPr>
            </a:p>
          </p:txBody>
        </p:sp>
        <p:sp>
          <p:nvSpPr>
            <p:cNvPr id="29" name="TextBox 28"/>
            <p:cNvSpPr txBox="1"/>
            <p:nvPr/>
          </p:nvSpPr>
          <p:spPr>
            <a:xfrm>
              <a:off x="5181599" y="6686550"/>
              <a:ext cx="3685838" cy="1077218"/>
            </a:xfrm>
            <a:prstGeom prst="rect">
              <a:avLst/>
            </a:prstGeom>
            <a:noFill/>
          </p:spPr>
          <p:txBody>
            <a:bodyPr wrap="square" rtlCol="0">
              <a:spAutoFit/>
            </a:bodyPr>
            <a:lstStyle/>
            <a:p>
              <a:r>
                <a:rPr lang="en-US" sz="1600" dirty="0">
                  <a:latin typeface="Arial Hebrew"/>
                </a:rPr>
                <a:t>Because of my job, I am able to work effectively with individuals with a variety of backgrounds, experiences, and cultures. </a:t>
              </a:r>
            </a:p>
          </p:txBody>
        </p:sp>
      </p:grpSp>
    </p:spTree>
    <p:extLst>
      <p:ext uri="{BB962C8B-B14F-4D97-AF65-F5344CB8AC3E}">
        <p14:creationId xmlns:p14="http://schemas.microsoft.com/office/powerpoint/2010/main" val="225468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5123"/>
          <a:stretch/>
        </p:blipFill>
        <p:spPr>
          <a:xfrm>
            <a:off x="0" y="-10575"/>
            <a:ext cx="9144000" cy="5820825"/>
          </a:xfrm>
          <a:prstGeom prst="rect">
            <a:avLst/>
          </a:prstGeom>
        </p:spPr>
      </p:pic>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IOWA GROW</a:t>
            </a:r>
            <a:r>
              <a:rPr lang="en-US" sz="3200" baseline="30000" dirty="0" smtClean="0">
                <a:solidFill>
                  <a:srgbClr val="9FA650"/>
                </a:solidFill>
                <a:latin typeface="Times New Roman" panose="02020603050405020304" pitchFamily="18" charset="0"/>
                <a:cs typeface="Times New Roman" panose="02020603050405020304" pitchFamily="18" charset="0"/>
              </a:rPr>
              <a:t>®</a:t>
            </a:r>
            <a:r>
              <a:rPr lang="en-US" sz="3200" b="1" dirty="0" smtClean="0">
                <a:solidFill>
                  <a:srgbClr val="9FA650"/>
                </a:solidFill>
                <a:latin typeface="Myriad Pro" charset="0"/>
                <a:ea typeface="Myriad Pro" charset="0"/>
                <a:cs typeface="Myriad Pro" charset="0"/>
              </a:rPr>
              <a:t> Outcomes </a:t>
            </a:r>
            <a:endParaRPr lang="en-US" sz="3200" b="1" dirty="0">
              <a:solidFill>
                <a:srgbClr val="9FA650"/>
              </a:solidFill>
              <a:latin typeface="Myriad Pro" charset="0"/>
              <a:ea typeface="Myriad Pro" charset="0"/>
              <a:cs typeface="Myriad Pro" charset="0"/>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861910621"/>
              </p:ext>
            </p:extLst>
          </p:nvPr>
        </p:nvGraphicFramePr>
        <p:xfrm>
          <a:off x="609600" y="1657350"/>
          <a:ext cx="7924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966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5818"/>
          <a:stretch/>
        </p:blipFill>
        <p:spPr>
          <a:xfrm>
            <a:off x="0" y="-10575"/>
            <a:ext cx="9144000" cy="5773200"/>
          </a:xfrm>
          <a:prstGeom prst="rect">
            <a:avLst/>
          </a:prstGeom>
        </p:spPr>
      </p:pic>
      <p:sp>
        <p:nvSpPr>
          <p:cNvPr id="6" name="Title 1"/>
          <p:cNvSpPr>
            <a:spLocks noGrp="1"/>
          </p:cNvSpPr>
          <p:nvPr>
            <p:ph type="title"/>
          </p:nvPr>
        </p:nvSpPr>
        <p:spPr>
          <a:xfrm>
            <a:off x="1281325" y="-49542"/>
            <a:ext cx="7886700" cy="1325563"/>
          </a:xfrm>
        </p:spPr>
        <p:txBody>
          <a:bodyPr>
            <a:normAutofit/>
          </a:bodyPr>
          <a:lstStyle/>
          <a:p>
            <a:pPr algn="ctr"/>
            <a:r>
              <a:rPr lang="en-US" sz="3200" b="1" dirty="0">
                <a:solidFill>
                  <a:srgbClr val="9FA650"/>
                </a:solidFill>
                <a:latin typeface="Myriad Pro" charset="0"/>
                <a:ea typeface="Myriad Pro" charset="0"/>
                <a:cs typeface="Myriad Pro" charset="0"/>
              </a:rPr>
              <a:t>IOWA </a:t>
            </a:r>
            <a:r>
              <a:rPr lang="en-US" sz="3200" b="1" dirty="0" smtClean="0">
                <a:solidFill>
                  <a:srgbClr val="9FA650"/>
                </a:solidFill>
                <a:latin typeface="Myriad Pro" charset="0"/>
                <a:ea typeface="Myriad Pro" charset="0"/>
                <a:cs typeface="Myriad Pro" charset="0"/>
              </a:rPr>
              <a:t>GROW</a:t>
            </a:r>
            <a:r>
              <a:rPr lang="en-US" sz="3200" baseline="30000" dirty="0" smtClean="0">
                <a:solidFill>
                  <a:srgbClr val="9FA650"/>
                </a:solidFill>
                <a:latin typeface="Times New Roman" panose="02020603050405020304" pitchFamily="18" charset="0"/>
                <a:cs typeface="Times New Roman" panose="02020603050405020304" pitchFamily="18" charset="0"/>
              </a:rPr>
              <a:t>®</a:t>
            </a:r>
            <a:r>
              <a:rPr lang="en-US" sz="3200" b="1" dirty="0" smtClean="0">
                <a:solidFill>
                  <a:srgbClr val="9FA650"/>
                </a:solidFill>
                <a:latin typeface="Myriad Pro" charset="0"/>
                <a:ea typeface="Myriad Pro" charset="0"/>
                <a:cs typeface="Myriad Pro" charset="0"/>
              </a:rPr>
              <a:t> Outcomes</a:t>
            </a:r>
            <a:endParaRPr lang="en-US" sz="3200" b="1" dirty="0">
              <a:solidFill>
                <a:srgbClr val="9FA650"/>
              </a:solidFill>
              <a:latin typeface="Myriad Pro" charset="0"/>
              <a:ea typeface="Myriad Pro" charset="0"/>
              <a:cs typeface="Myriad Pro"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3061856698"/>
              </p:ext>
            </p:extLst>
          </p:nvPr>
        </p:nvGraphicFramePr>
        <p:xfrm>
          <a:off x="628650" y="1514476"/>
          <a:ext cx="8012642" cy="5153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903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sp>
        <p:nvSpPr>
          <p:cNvPr id="2" name="Title 1"/>
          <p:cNvSpPr>
            <a:spLocks noGrp="1"/>
          </p:cNvSpPr>
          <p:nvPr>
            <p:ph type="title"/>
          </p:nvPr>
        </p:nvSpPr>
        <p:spPr>
          <a:xfrm>
            <a:off x="2616941" y="-113340"/>
            <a:ext cx="7886700" cy="1325563"/>
          </a:xfrm>
        </p:spPr>
        <p:txBody>
          <a:bodyPr>
            <a:normAutofit/>
          </a:bodyPr>
          <a:lstStyle/>
          <a:p>
            <a:r>
              <a:rPr lang="en-US" sz="2800" b="1" dirty="0" smtClean="0">
                <a:solidFill>
                  <a:schemeClr val="bg1"/>
                </a:solidFill>
                <a:latin typeface="Myriad Pro" charset="0"/>
                <a:ea typeface="Myriad Pro" charset="0"/>
                <a:cs typeface="Myriad Pro" charset="0"/>
              </a:rPr>
              <a:t/>
            </a:r>
            <a:br>
              <a:rPr lang="en-US" sz="2800" b="1" dirty="0" smtClean="0">
                <a:solidFill>
                  <a:schemeClr val="bg1"/>
                </a:solidFill>
                <a:latin typeface="Myriad Pro" charset="0"/>
                <a:ea typeface="Myriad Pro" charset="0"/>
                <a:cs typeface="Myriad Pro" charset="0"/>
              </a:rPr>
            </a:br>
            <a:r>
              <a:rPr lang="en-US" sz="2800" b="1" dirty="0">
                <a:solidFill>
                  <a:schemeClr val="bg1"/>
                </a:solidFill>
                <a:latin typeface="Myriad Pro" charset="0"/>
                <a:ea typeface="Myriad Pro" charset="0"/>
                <a:cs typeface="Myriad Pro" charset="0"/>
              </a:rPr>
              <a:t/>
            </a:r>
            <a:br>
              <a:rPr lang="en-US" sz="2800" b="1" dirty="0">
                <a:solidFill>
                  <a:schemeClr val="bg1"/>
                </a:solidFill>
                <a:latin typeface="Myriad Pro" charset="0"/>
                <a:ea typeface="Myriad Pro" charset="0"/>
                <a:cs typeface="Myriad Pro" charset="0"/>
              </a:rPr>
            </a:br>
            <a:endParaRPr lang="en-US" sz="2800" b="1" dirty="0">
              <a:solidFill>
                <a:schemeClr val="bg1"/>
              </a:solidFill>
              <a:latin typeface="Myriad Pro" charset="0"/>
              <a:ea typeface="Myriad Pro" charset="0"/>
              <a:cs typeface="Myriad Pro" charset="0"/>
            </a:endParaRPr>
          </a:p>
        </p:txBody>
      </p:sp>
      <p:sp>
        <p:nvSpPr>
          <p:cNvPr id="5" name="Content Placeholder 4"/>
          <p:cNvSpPr>
            <a:spLocks noGrp="1"/>
          </p:cNvSpPr>
          <p:nvPr>
            <p:ph idx="1"/>
          </p:nvPr>
        </p:nvSpPr>
        <p:spPr>
          <a:xfrm>
            <a:off x="550016" y="1883941"/>
            <a:ext cx="5898409" cy="3079544"/>
          </a:xfrm>
        </p:spPr>
        <p:txBody>
          <a:bodyPr>
            <a:noAutofit/>
          </a:bodyPr>
          <a:lstStyle/>
          <a:p>
            <a:pPr marL="0" indent="0">
              <a:buNone/>
            </a:pPr>
            <a:r>
              <a:rPr lang="en-US" sz="3200" dirty="0">
                <a:solidFill>
                  <a:srgbClr val="000000"/>
                </a:solidFill>
                <a:latin typeface="Arial Hebrew"/>
              </a:rPr>
              <a:t>“My job with the university has helped me learn the importance of effective communication and time management.”</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81790"/>
          <a:stretch/>
        </p:blipFill>
        <p:spPr>
          <a:xfrm>
            <a:off x="0" y="-10575"/>
            <a:ext cx="9144000" cy="1248825"/>
          </a:xfrm>
          <a:prstGeom prst="rect">
            <a:avLst/>
          </a:prstGeom>
        </p:spPr>
      </p:pic>
      <p:pic>
        <p:nvPicPr>
          <p:cNvPr id="7" name="Picture 2" descr="http://farm8.staticflickr.com/7431/12754547473_e90bdfc3b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200" b="65800" l="12913" r="80781">
                        <a14:foregroundMark x1="36937" y1="17000" x2="38438" y2="19200"/>
                      </a14:backgroundRemoval>
                    </a14:imgEffect>
                  </a14:imgLayer>
                </a14:imgProps>
              </a:ext>
              <a:ext uri="{28A0092B-C50C-407E-A947-70E740481C1C}">
                <a14:useLocalDpi xmlns:a14="http://schemas.microsoft.com/office/drawing/2010/main" val="0"/>
              </a:ext>
            </a:extLst>
          </a:blip>
          <a:srcRect l="13291" t="6286" r="19317" b="34369"/>
          <a:stretch/>
        </p:blipFill>
        <p:spPr bwMode="auto">
          <a:xfrm>
            <a:off x="6314880" y="3124200"/>
            <a:ext cx="2829121" cy="37407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31654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sp>
        <p:nvSpPr>
          <p:cNvPr id="2" name="Title 1"/>
          <p:cNvSpPr>
            <a:spLocks noGrp="1"/>
          </p:cNvSpPr>
          <p:nvPr>
            <p:ph type="title"/>
          </p:nvPr>
        </p:nvSpPr>
        <p:spPr>
          <a:xfrm>
            <a:off x="2616941" y="-113340"/>
            <a:ext cx="7886700" cy="1325563"/>
          </a:xfrm>
        </p:spPr>
        <p:txBody>
          <a:bodyPr>
            <a:normAutofit/>
          </a:bodyPr>
          <a:lstStyle/>
          <a:p>
            <a:r>
              <a:rPr lang="en-US" sz="2800" b="1" dirty="0" smtClean="0">
                <a:solidFill>
                  <a:schemeClr val="bg1"/>
                </a:solidFill>
                <a:latin typeface="Myriad Pro" charset="0"/>
                <a:ea typeface="Myriad Pro" charset="0"/>
                <a:cs typeface="Myriad Pro" charset="0"/>
              </a:rPr>
              <a:t/>
            </a:r>
            <a:br>
              <a:rPr lang="en-US" sz="2800" b="1" dirty="0" smtClean="0">
                <a:solidFill>
                  <a:schemeClr val="bg1"/>
                </a:solidFill>
                <a:latin typeface="Myriad Pro" charset="0"/>
                <a:ea typeface="Myriad Pro" charset="0"/>
                <a:cs typeface="Myriad Pro" charset="0"/>
              </a:rPr>
            </a:br>
            <a:r>
              <a:rPr lang="en-US" sz="2800" b="1" dirty="0">
                <a:solidFill>
                  <a:schemeClr val="bg1"/>
                </a:solidFill>
                <a:latin typeface="Myriad Pro" charset="0"/>
                <a:ea typeface="Myriad Pro" charset="0"/>
                <a:cs typeface="Myriad Pro" charset="0"/>
              </a:rPr>
              <a:t/>
            </a:r>
            <a:br>
              <a:rPr lang="en-US" sz="2800" b="1" dirty="0">
                <a:solidFill>
                  <a:schemeClr val="bg1"/>
                </a:solidFill>
                <a:latin typeface="Myriad Pro" charset="0"/>
                <a:ea typeface="Myriad Pro" charset="0"/>
                <a:cs typeface="Myriad Pro" charset="0"/>
              </a:rPr>
            </a:br>
            <a:endParaRPr lang="en-US" sz="2800" b="1" dirty="0">
              <a:solidFill>
                <a:schemeClr val="bg1"/>
              </a:solidFill>
              <a:latin typeface="Myriad Pro" charset="0"/>
              <a:ea typeface="Myriad Pro" charset="0"/>
              <a:cs typeface="Myriad Pro" charset="0"/>
            </a:endParaRPr>
          </a:p>
        </p:txBody>
      </p:sp>
      <p:sp>
        <p:nvSpPr>
          <p:cNvPr id="5" name="Content Placeholder 4"/>
          <p:cNvSpPr>
            <a:spLocks noGrp="1"/>
          </p:cNvSpPr>
          <p:nvPr>
            <p:ph idx="1"/>
          </p:nvPr>
        </p:nvSpPr>
        <p:spPr>
          <a:xfrm>
            <a:off x="2616941" y="1837162"/>
            <a:ext cx="6146059" cy="3079544"/>
          </a:xfrm>
        </p:spPr>
        <p:txBody>
          <a:bodyPr>
            <a:noAutofit/>
          </a:bodyPr>
          <a:lstStyle/>
          <a:p>
            <a:pPr marL="0" indent="0">
              <a:buNone/>
            </a:pPr>
            <a:r>
              <a:rPr lang="en-US" sz="3200" dirty="0">
                <a:solidFill>
                  <a:srgbClr val="000000"/>
                </a:solidFill>
                <a:latin typeface="Arial Hebrew"/>
              </a:rPr>
              <a:t>“My job provided me with a sense of belonging. It gave me a place where I was needed, a place where I was accepted, and a place I was expected to be.”</a:t>
            </a:r>
          </a:p>
        </p:txBody>
      </p:sp>
      <p:pic>
        <p:nvPicPr>
          <p:cNvPr id="7" name="Picture 2" descr="http://farm3.staticflickr.com/2813/12754505495_976125698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400" b="76400" l="20120" r="78078">
                        <a14:foregroundMark x1="36036" y1="35000" x2="44444" y2="40600"/>
                        <a14:foregroundMark x1="26426" y1="49400" x2="34835" y2="50400"/>
                        <a14:foregroundMark x1="24024" y1="49400" x2="27928" y2="49400"/>
                        <a14:foregroundMark x1="22523" y1="51800" x2="31532" y2="52400"/>
                        <a14:foregroundMark x1="69369" y1="48800" x2="71772" y2="47800"/>
                        <a14:foregroundMark x1="67267" y1="51800" x2="72973" y2="50200"/>
                      </a14:backgroundRemoval>
                    </a14:imgEffect>
                  </a14:imgLayer>
                </a14:imgProps>
              </a:ext>
              <a:ext uri="{28A0092B-C50C-407E-A947-70E740481C1C}">
                <a14:useLocalDpi xmlns:a14="http://schemas.microsoft.com/office/drawing/2010/main" val="0"/>
              </a:ext>
            </a:extLst>
          </a:blip>
          <a:srcRect l="18283" t="10213" r="21813" b="23709"/>
          <a:stretch/>
        </p:blipFill>
        <p:spPr bwMode="auto">
          <a:xfrm>
            <a:off x="38099" y="2819402"/>
            <a:ext cx="2438401" cy="403859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81790"/>
          <a:stretch/>
        </p:blipFill>
        <p:spPr>
          <a:xfrm>
            <a:off x="0" y="-10575"/>
            <a:ext cx="9144000" cy="1248825"/>
          </a:xfrm>
          <a:prstGeom prst="rect">
            <a:avLst/>
          </a:prstGeom>
        </p:spPr>
      </p:pic>
    </p:spTree>
    <p:extLst>
      <p:ext uri="{BB962C8B-B14F-4D97-AF65-F5344CB8AC3E}">
        <p14:creationId xmlns:p14="http://schemas.microsoft.com/office/powerpoint/2010/main" val="204550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513417"/>
            <a:ext cx="8360833" cy="3824127"/>
          </a:xfrm>
        </p:spPr>
        <p:txBody>
          <a:bodyPr>
            <a:noAutofit/>
          </a:bodyPr>
          <a:lstStyle/>
          <a:p>
            <a:pPr marL="0" indent="0">
              <a:buNone/>
            </a:pPr>
            <a:r>
              <a:rPr lang="en-US" sz="2200" i="1" dirty="0">
                <a:latin typeface="Arial Hebrew"/>
                <a:cs typeface="Arial Hebrew"/>
              </a:rPr>
              <a:t>Ultimately, retention is relational work. It’s about our relationship with students, their relationships with each other, and their relationship with the institution. </a:t>
            </a:r>
          </a:p>
          <a:p>
            <a:pPr marL="0" indent="0">
              <a:buNone/>
            </a:pPr>
            <a:endParaRPr lang="en-US" sz="800" dirty="0">
              <a:latin typeface="Arial Hebrew"/>
              <a:cs typeface="Arial Hebrew"/>
            </a:endParaRPr>
          </a:p>
          <a:p>
            <a:pPr>
              <a:buFont typeface="Wingdings" panose="05000000000000000000" pitchFamily="2" charset="2"/>
              <a:buChar char="§"/>
            </a:pPr>
            <a:r>
              <a:rPr lang="en-US" sz="2200" b="1" u="sng" dirty="0">
                <a:latin typeface="Arial Hebrew"/>
                <a:cs typeface="Arial Hebrew"/>
              </a:rPr>
              <a:t>Retention: </a:t>
            </a:r>
            <a:r>
              <a:rPr lang="en-US" sz="2200" dirty="0">
                <a:latin typeface="Arial Hebrew"/>
                <a:cs typeface="Arial Hebrew"/>
              </a:rPr>
              <a:t>Students employed on campus are retained higher rates.</a:t>
            </a:r>
          </a:p>
          <a:p>
            <a:pPr>
              <a:buFont typeface="Wingdings" panose="05000000000000000000" pitchFamily="2" charset="2"/>
              <a:buChar char="§"/>
            </a:pPr>
            <a:r>
              <a:rPr lang="en-US" sz="2200" b="1" u="sng" dirty="0">
                <a:latin typeface="Arial Hebrew"/>
                <a:cs typeface="Arial Hebrew"/>
              </a:rPr>
              <a:t>Graduation (4-year &amp; 6-year): </a:t>
            </a:r>
            <a:r>
              <a:rPr lang="en-US" sz="2200" dirty="0">
                <a:latin typeface="Arial Hebrew"/>
                <a:cs typeface="Arial Hebrew"/>
              </a:rPr>
              <a:t>Students employed on campus graduate at higher rates. </a:t>
            </a:r>
            <a:br>
              <a:rPr lang="en-US" sz="2200" dirty="0">
                <a:latin typeface="Arial Hebrew"/>
                <a:cs typeface="Arial Hebrew"/>
              </a:rPr>
            </a:br>
            <a:endParaRPr lang="en-US" sz="2200" dirty="0">
              <a:latin typeface="Arial Hebrew"/>
              <a:cs typeface="Arial Hebrew"/>
            </a:endParaRPr>
          </a:p>
          <a:p>
            <a:pPr>
              <a:buFont typeface="Wingdings" panose="05000000000000000000" pitchFamily="2" charset="2"/>
              <a:buChar char="§"/>
            </a:pPr>
            <a:r>
              <a:rPr lang="en-US" sz="2200" dirty="0">
                <a:latin typeface="Arial Hebrew"/>
                <a:cs typeface="Arial Hebrew"/>
              </a:rPr>
              <a:t>In the Division of Student Life, participants in IOWA </a:t>
            </a:r>
            <a:r>
              <a:rPr lang="en-US" sz="2200" dirty="0" smtClean="0">
                <a:latin typeface="Arial Hebrew"/>
                <a:cs typeface="Arial Hebrew"/>
              </a:rPr>
              <a:t>GROW</a:t>
            </a:r>
            <a:r>
              <a:rPr lang="en-US" sz="2000" baseline="30000" dirty="0" smtClean="0">
                <a:latin typeface="Times New Roman" panose="02020603050405020304" pitchFamily="18" charset="0"/>
                <a:cs typeface="Times New Roman" panose="02020603050405020304" pitchFamily="18" charset="0"/>
              </a:rPr>
              <a:t>®</a:t>
            </a:r>
            <a:r>
              <a:rPr lang="en-US" sz="2200" dirty="0" smtClean="0">
                <a:latin typeface="Arial Hebrew"/>
                <a:cs typeface="Arial Hebrew"/>
              </a:rPr>
              <a:t> </a:t>
            </a:r>
            <a:r>
              <a:rPr lang="en-US" sz="2200" dirty="0">
                <a:latin typeface="Arial Hebrew"/>
                <a:cs typeface="Arial Hebrew"/>
              </a:rPr>
              <a:t>are retained as UI students at higher rates than those who did not receive the conversations.</a:t>
            </a: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Student Employment as </a:t>
            </a:r>
            <a:br>
              <a:rPr lang="en-US" sz="3200" b="1" dirty="0" smtClean="0">
                <a:solidFill>
                  <a:srgbClr val="9FA650"/>
                </a:solidFill>
                <a:latin typeface="Myriad Pro" charset="0"/>
                <a:ea typeface="Myriad Pro" charset="0"/>
                <a:cs typeface="Myriad Pro" charset="0"/>
              </a:rPr>
            </a:br>
            <a:r>
              <a:rPr lang="en-US" sz="3200" b="1" dirty="0" smtClean="0">
                <a:solidFill>
                  <a:srgbClr val="9FA650"/>
                </a:solidFill>
                <a:latin typeface="Myriad Pro" charset="0"/>
                <a:ea typeface="Myriad Pro" charset="0"/>
                <a:cs typeface="Myriad Pro" charset="0"/>
              </a:rPr>
              <a:t>a Retention Strategy</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895492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513417"/>
            <a:ext cx="8360833" cy="3824127"/>
          </a:xfrm>
        </p:spPr>
        <p:txBody>
          <a:bodyPr>
            <a:noAutofit/>
          </a:bodyPr>
          <a:lstStyle/>
          <a:p>
            <a:pPr>
              <a:buFont typeface="Wingdings" panose="05000000000000000000" pitchFamily="2" charset="2"/>
              <a:buChar char="§"/>
            </a:pPr>
            <a:r>
              <a:rPr lang="en-US" sz="2400" dirty="0">
                <a:latin typeface="Arial Hebrew"/>
                <a:cs typeface="Arial Hebrew"/>
              </a:rPr>
              <a:t>When students make connections to the workplace, they are more </a:t>
            </a:r>
            <a:r>
              <a:rPr lang="en-US" sz="2400" dirty="0" smtClean="0">
                <a:latin typeface="Arial Hebrew"/>
                <a:cs typeface="Arial Hebrew"/>
              </a:rPr>
              <a:t>invested.</a:t>
            </a:r>
            <a:endParaRPr lang="en-US" sz="2400" dirty="0">
              <a:latin typeface="Arial Hebrew"/>
              <a:cs typeface="Arial Hebrew"/>
            </a:endParaRPr>
          </a:p>
          <a:p>
            <a:pPr marL="0" indent="0">
              <a:buNone/>
            </a:pPr>
            <a:endParaRPr lang="en-US" sz="1000" dirty="0">
              <a:latin typeface="Arial Hebrew"/>
              <a:cs typeface="Arial Hebrew"/>
            </a:endParaRPr>
          </a:p>
          <a:p>
            <a:pPr>
              <a:buFont typeface="Wingdings" panose="05000000000000000000" pitchFamily="2" charset="2"/>
              <a:buChar char="§"/>
            </a:pPr>
            <a:r>
              <a:rPr lang="en-US" sz="2400" dirty="0">
                <a:latin typeface="Arial Hebrew"/>
                <a:cs typeface="Arial Hebrew"/>
              </a:rPr>
              <a:t>Invested employees do better work and feel more committed and responsible to </a:t>
            </a:r>
            <a:r>
              <a:rPr lang="en-US" sz="2400" dirty="0" smtClean="0">
                <a:latin typeface="Arial Hebrew"/>
                <a:cs typeface="Arial Hebrew"/>
              </a:rPr>
              <a:t>you.</a:t>
            </a:r>
            <a:endParaRPr lang="en-US" sz="2400" dirty="0">
              <a:latin typeface="Arial Hebrew"/>
              <a:cs typeface="Arial Hebrew"/>
            </a:endParaRPr>
          </a:p>
          <a:p>
            <a:pPr marL="0" indent="0">
              <a:buNone/>
            </a:pPr>
            <a:endParaRPr lang="en-US" sz="1000" dirty="0">
              <a:latin typeface="Arial Hebrew"/>
              <a:cs typeface="Arial Hebrew"/>
            </a:endParaRPr>
          </a:p>
          <a:p>
            <a:pPr>
              <a:buFont typeface="Wingdings" panose="05000000000000000000" pitchFamily="2" charset="2"/>
              <a:buChar char="§"/>
            </a:pPr>
            <a:r>
              <a:rPr lang="en-US" sz="2400" dirty="0">
                <a:latin typeface="Arial Hebrew"/>
                <a:cs typeface="Arial Hebrew"/>
              </a:rPr>
              <a:t>These conversations also open the line of communication between you and your </a:t>
            </a:r>
            <a:r>
              <a:rPr lang="en-US" sz="2400" dirty="0" smtClean="0">
                <a:latin typeface="Arial Hebrew"/>
                <a:cs typeface="Arial Hebrew"/>
              </a:rPr>
              <a:t>employees.</a:t>
            </a:r>
            <a:endParaRPr lang="en-US" sz="2400" dirty="0">
              <a:latin typeface="Arial Hebrew"/>
              <a:cs typeface="Arial Hebrew"/>
            </a:endParaRP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a:t>
            </a:r>
            <a:r>
              <a:rPr lang="en-US" sz="3200" b="1" dirty="0">
                <a:solidFill>
                  <a:srgbClr val="9FA650"/>
                </a:solidFill>
                <a:latin typeface="Myriad Pro" charset="0"/>
                <a:ea typeface="Myriad Pro" charset="0"/>
                <a:cs typeface="Myriad Pro" charset="0"/>
              </a:rPr>
              <a:t>Benefits for Supervisors</a:t>
            </a:r>
          </a:p>
        </p:txBody>
      </p:sp>
    </p:spTree>
    <p:extLst>
      <p:ext uri="{BB962C8B-B14F-4D97-AF65-F5344CB8AC3E}">
        <p14:creationId xmlns:p14="http://schemas.microsoft.com/office/powerpoint/2010/main" val="3684177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2168044"/>
            <a:ext cx="8360833" cy="2216919"/>
          </a:xfrm>
        </p:spPr>
        <p:txBody>
          <a:bodyPr>
            <a:noAutofit/>
          </a:bodyPr>
          <a:lstStyle/>
          <a:p>
            <a:pPr marL="0" indent="0">
              <a:buNone/>
            </a:pPr>
            <a:r>
              <a:rPr lang="en-US" sz="2400" i="1" dirty="0">
                <a:latin typeface="Arial Hebrew"/>
              </a:rPr>
              <a:t>“The conversations gave me instant feedback on how the students were coping with balancing both work duties and classes and gave me valuable information on how to help students with any issues they were having. I also found it helpful to see how the students were learning their jobs and relating to other employees in the workplace.”</a:t>
            </a: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a:t>
            </a:r>
            <a:r>
              <a:rPr lang="en-US" sz="3200" b="1" dirty="0">
                <a:solidFill>
                  <a:srgbClr val="9FA650"/>
                </a:solidFill>
                <a:latin typeface="Myriad Pro" charset="0"/>
                <a:ea typeface="Myriad Pro" charset="0"/>
                <a:cs typeface="Myriad Pro" charset="0"/>
              </a:rPr>
              <a:t>Benefits for Supervisors</a:t>
            </a:r>
          </a:p>
        </p:txBody>
      </p:sp>
    </p:spTree>
    <p:extLst>
      <p:ext uri="{BB962C8B-B14F-4D97-AF65-F5344CB8AC3E}">
        <p14:creationId xmlns:p14="http://schemas.microsoft.com/office/powerpoint/2010/main" val="737555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28650" y="1825624"/>
            <a:ext cx="7886700" cy="3511920"/>
          </a:xfrm>
        </p:spPr>
        <p:txBody>
          <a:bodyPr>
            <a:noAutofit/>
          </a:bodyPr>
          <a:lstStyle/>
          <a:p>
            <a:pPr marL="0" indent="0">
              <a:buNone/>
            </a:pPr>
            <a:r>
              <a:rPr lang="en-US" dirty="0">
                <a:latin typeface="Arial Hebrew"/>
                <a:ea typeface="Myriad Pro" charset="0"/>
                <a:cs typeface="Arial Hebrew"/>
              </a:rPr>
              <a:t>In groups of 2-3 share your </a:t>
            </a:r>
            <a:r>
              <a:rPr lang="en-US" dirty="0" smtClean="0">
                <a:latin typeface="Arial Hebrew"/>
                <a:ea typeface="Myriad Pro" charset="0"/>
                <a:cs typeface="Arial Hebrew"/>
              </a:rPr>
              <a:t>name, department, student </a:t>
            </a:r>
            <a:r>
              <a:rPr lang="en-US" dirty="0">
                <a:latin typeface="Arial Hebrew"/>
                <a:ea typeface="Myriad Pro" charset="0"/>
                <a:cs typeface="Arial Hebrew"/>
              </a:rPr>
              <a:t>employee </a:t>
            </a:r>
            <a:r>
              <a:rPr lang="en-US" dirty="0" smtClean="0">
                <a:latin typeface="Arial Hebrew"/>
                <a:ea typeface="Myriad Pro" charset="0"/>
                <a:cs typeface="Arial Hebrew"/>
              </a:rPr>
              <a:t>supervision, </a:t>
            </a:r>
            <a:r>
              <a:rPr lang="en-US" dirty="0">
                <a:latin typeface="Arial Hebrew"/>
                <a:ea typeface="Myriad Pro" charset="0"/>
                <a:cs typeface="Arial Hebrew"/>
              </a:rPr>
              <a:t>and what you are hoping to gain from </a:t>
            </a:r>
            <a:r>
              <a:rPr lang="en-US" dirty="0" smtClean="0">
                <a:latin typeface="Arial Hebrew"/>
                <a:ea typeface="Myriad Pro" charset="0"/>
                <a:cs typeface="Arial Hebrew"/>
              </a:rPr>
              <a:t>today’s </a:t>
            </a:r>
            <a:r>
              <a:rPr lang="en-US" dirty="0">
                <a:latin typeface="Arial Hebrew"/>
                <a:ea typeface="Myriad Pro" charset="0"/>
                <a:cs typeface="Arial Hebrew"/>
              </a:rPr>
              <a:t>session.</a:t>
            </a:r>
          </a:p>
        </p:txBody>
      </p:sp>
      <p:sp>
        <p:nvSpPr>
          <p:cNvPr id="6" name="Title 1"/>
          <p:cNvSpPr>
            <a:spLocks noGrp="1"/>
          </p:cNvSpPr>
          <p:nvPr>
            <p:ph type="title"/>
          </p:nvPr>
        </p:nvSpPr>
        <p:spPr>
          <a:xfrm>
            <a:off x="1281325" y="-49542"/>
            <a:ext cx="7886700" cy="1325563"/>
          </a:xfrm>
        </p:spPr>
        <p:txBody>
          <a:bodyPr>
            <a:normAutofit/>
          </a:bodyPr>
          <a:lstStyle/>
          <a:p>
            <a:pPr algn="ctr"/>
            <a:r>
              <a:rPr lang="en-US" sz="3600" b="1" dirty="0" smtClean="0">
                <a:solidFill>
                  <a:srgbClr val="9FA650"/>
                </a:solidFill>
                <a:latin typeface="Myriad Pro" charset="0"/>
                <a:ea typeface="Myriad Pro" charset="0"/>
                <a:cs typeface="Myriad Pro" charset="0"/>
              </a:rPr>
              <a:t>Introductions</a:t>
            </a:r>
            <a:endParaRPr lang="en-US" sz="36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448372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2012180"/>
            <a:ext cx="8360833" cy="2216919"/>
          </a:xfrm>
        </p:spPr>
        <p:txBody>
          <a:bodyPr>
            <a:noAutofit/>
          </a:bodyPr>
          <a:lstStyle/>
          <a:p>
            <a:pPr marL="0" indent="0">
              <a:buNone/>
            </a:pPr>
            <a:r>
              <a:rPr lang="en-US" sz="2400" i="1" dirty="0">
                <a:latin typeface="Arial Hebrew"/>
              </a:rPr>
              <a:t>“IOWA </a:t>
            </a:r>
            <a:r>
              <a:rPr lang="en-US" sz="2400" i="1" dirty="0" smtClean="0">
                <a:latin typeface="Arial Hebrew"/>
              </a:rPr>
              <a:t>GROW</a:t>
            </a:r>
            <a:r>
              <a:rPr lang="en-US" sz="2400" baseline="30000" dirty="0">
                <a:latin typeface="Times New Roman" panose="02020603050405020304" pitchFamily="18" charset="0"/>
                <a:cs typeface="Times New Roman" panose="02020603050405020304" pitchFamily="18" charset="0"/>
              </a:rPr>
              <a:t> ®</a:t>
            </a:r>
            <a:r>
              <a:rPr lang="en-US" sz="2400" i="1" dirty="0" smtClean="0">
                <a:latin typeface="Arial Hebrew"/>
              </a:rPr>
              <a:t> </a:t>
            </a:r>
            <a:r>
              <a:rPr lang="en-US" sz="2400" i="1" dirty="0">
                <a:latin typeface="Arial Hebrew"/>
              </a:rPr>
              <a:t>provides a [medium] for developing a deeper relationship with students beyond the workplace. It allows for supervisors to gain an insight into the difficulties and enjoyments that an average student has as part of the college experience.”</a:t>
            </a: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a:t>
            </a:r>
            <a:r>
              <a:rPr lang="en-US" sz="3200" b="1" dirty="0">
                <a:solidFill>
                  <a:srgbClr val="9FA650"/>
                </a:solidFill>
                <a:latin typeface="Myriad Pro" charset="0"/>
                <a:ea typeface="Myriad Pro" charset="0"/>
                <a:cs typeface="Myriad Pro" charset="0"/>
              </a:rPr>
              <a:t>Benefits for Supervisors</a:t>
            </a:r>
          </a:p>
        </p:txBody>
      </p:sp>
    </p:spTree>
    <p:extLst>
      <p:ext uri="{BB962C8B-B14F-4D97-AF65-F5344CB8AC3E}">
        <p14:creationId xmlns:p14="http://schemas.microsoft.com/office/powerpoint/2010/main" val="3229668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658889"/>
            <a:ext cx="8360833" cy="3824127"/>
          </a:xfrm>
        </p:spPr>
        <p:txBody>
          <a:bodyPr>
            <a:noAutofit/>
          </a:bodyPr>
          <a:lstStyle/>
          <a:p>
            <a:pPr marL="342900" lvl="1" indent="-342900">
              <a:buFont typeface="Wingdings" panose="05000000000000000000" pitchFamily="2" charset="2"/>
              <a:buChar char="§"/>
            </a:pPr>
            <a:r>
              <a:rPr lang="en-US" dirty="0">
                <a:latin typeface="Arial Hebrew"/>
              </a:rPr>
              <a:t>Think about what you want your student employees to gain from their </a:t>
            </a:r>
            <a:r>
              <a:rPr lang="en-US" dirty="0" smtClean="0">
                <a:latin typeface="Arial Hebrew"/>
              </a:rPr>
              <a:t>work.</a:t>
            </a:r>
            <a:endParaRPr lang="en-US" dirty="0">
              <a:latin typeface="Arial Hebrew"/>
            </a:endParaRPr>
          </a:p>
          <a:p>
            <a:pPr marL="342900" lvl="1" indent="-342900">
              <a:buFont typeface="Wingdings" panose="05000000000000000000" pitchFamily="2" charset="2"/>
              <a:buChar char="§"/>
            </a:pPr>
            <a:endParaRPr lang="en-US" dirty="0">
              <a:latin typeface="Arial Hebrew"/>
            </a:endParaRPr>
          </a:p>
          <a:p>
            <a:pPr marL="342900" lvl="1" indent="-342900">
              <a:buFont typeface="Wingdings" panose="05000000000000000000" pitchFamily="2" charset="2"/>
              <a:buChar char="§"/>
            </a:pPr>
            <a:r>
              <a:rPr lang="en-US" dirty="0">
                <a:latin typeface="Arial Hebrew"/>
              </a:rPr>
              <a:t>“By May, I hope the students I supervise are able to….” (do more, do better, know more, know better</a:t>
            </a:r>
            <a:r>
              <a:rPr lang="en-US" dirty="0" smtClean="0">
                <a:latin typeface="Arial Hebrew"/>
              </a:rPr>
              <a:t>).</a:t>
            </a:r>
            <a:endParaRPr lang="en-US" dirty="0">
              <a:latin typeface="Arial Hebrew"/>
            </a:endParaRP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Before the conversation</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1220379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79010" y="1513417"/>
            <a:ext cx="8094572" cy="3824127"/>
          </a:xfrm>
        </p:spPr>
        <p:txBody>
          <a:bodyPr>
            <a:noAutofit/>
          </a:bodyPr>
          <a:lstStyle/>
          <a:p>
            <a:pPr marL="0" lvl="1" indent="0">
              <a:buNone/>
            </a:pPr>
            <a:endParaRPr lang="en-US" dirty="0" smtClean="0">
              <a:latin typeface="Arial Hebrew"/>
            </a:endParaRPr>
          </a:p>
          <a:p>
            <a:pPr marL="342900" lvl="1" indent="-342900">
              <a:buFont typeface="Wingdings" panose="05000000000000000000" pitchFamily="2" charset="2"/>
              <a:buChar char="§"/>
            </a:pPr>
            <a:r>
              <a:rPr lang="en-US" dirty="0" smtClean="0">
                <a:latin typeface="Arial Hebrew"/>
              </a:rPr>
              <a:t>What </a:t>
            </a:r>
            <a:r>
              <a:rPr lang="en-US" dirty="0">
                <a:latin typeface="Arial Hebrew"/>
              </a:rPr>
              <a:t>skills </a:t>
            </a:r>
            <a:r>
              <a:rPr lang="en-US" dirty="0" smtClean="0">
                <a:latin typeface="Arial Hebrew"/>
              </a:rPr>
              <a:t>would you </a:t>
            </a:r>
            <a:r>
              <a:rPr lang="en-US" dirty="0">
                <a:latin typeface="Arial Hebrew"/>
              </a:rPr>
              <a:t>like your student employees to        gain from their </a:t>
            </a:r>
            <a:r>
              <a:rPr lang="en-US" dirty="0" smtClean="0">
                <a:latin typeface="Arial Hebrew"/>
              </a:rPr>
              <a:t>work?</a:t>
            </a:r>
            <a:endParaRPr lang="en-US" dirty="0">
              <a:latin typeface="Arial Hebrew"/>
            </a:endParaRP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Discussion</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1697888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685433"/>
            <a:ext cx="8360833" cy="3824127"/>
          </a:xfrm>
        </p:spPr>
        <p:txBody>
          <a:bodyPr>
            <a:noAutofit/>
          </a:bodyPr>
          <a:lstStyle/>
          <a:p>
            <a:pPr marL="342900" lvl="1" indent="-342900">
              <a:buFont typeface="Wingdings" panose="05000000000000000000" pitchFamily="2" charset="2"/>
              <a:buChar char="§"/>
            </a:pPr>
            <a:r>
              <a:rPr lang="en-US" dirty="0">
                <a:latin typeface="Arial Hebrew"/>
              </a:rPr>
              <a:t>Decide on one-on-one or group </a:t>
            </a:r>
            <a:r>
              <a:rPr lang="en-US" dirty="0" smtClean="0">
                <a:latin typeface="Arial Hebrew"/>
              </a:rPr>
              <a:t>conversations.</a:t>
            </a:r>
          </a:p>
          <a:p>
            <a:pPr marL="0" lvl="1" indent="0">
              <a:buNone/>
            </a:pPr>
            <a:endParaRPr lang="en-US" sz="1050" dirty="0">
              <a:latin typeface="Arial Hebrew"/>
            </a:endParaRPr>
          </a:p>
          <a:p>
            <a:pPr marL="0" lvl="1" indent="0">
              <a:buNone/>
            </a:pPr>
            <a:endParaRPr lang="en-US" sz="800" dirty="0">
              <a:latin typeface="Arial Hebrew"/>
            </a:endParaRPr>
          </a:p>
          <a:p>
            <a:pPr marL="342900" lvl="1" indent="-342900">
              <a:buFont typeface="Wingdings" panose="05000000000000000000" pitchFamily="2" charset="2"/>
              <a:buChar char="§"/>
            </a:pPr>
            <a:r>
              <a:rPr lang="en-US" dirty="0">
                <a:latin typeface="Arial Hebrew"/>
              </a:rPr>
              <a:t>Send out questions ahead of time and let students know you will discuss their responses at your </a:t>
            </a:r>
            <a:r>
              <a:rPr lang="en-US" dirty="0" smtClean="0">
                <a:latin typeface="Arial Hebrew"/>
              </a:rPr>
              <a:t>meeting.</a:t>
            </a:r>
          </a:p>
          <a:p>
            <a:pPr marL="0" lvl="1" indent="0">
              <a:buNone/>
            </a:pPr>
            <a:endParaRPr lang="en-US" sz="1200" dirty="0">
              <a:latin typeface="Arial Hebrew"/>
            </a:endParaRPr>
          </a:p>
          <a:p>
            <a:pPr marL="342900" lvl="1" indent="-342900">
              <a:buFont typeface="Wingdings" panose="05000000000000000000" pitchFamily="2" charset="2"/>
              <a:buChar char="§"/>
            </a:pPr>
            <a:endParaRPr lang="en-US" sz="800" dirty="0">
              <a:latin typeface="Arial Hebrew"/>
            </a:endParaRPr>
          </a:p>
          <a:p>
            <a:pPr marL="342900" lvl="1" indent="-342900">
              <a:buFont typeface="Wingdings" panose="05000000000000000000" pitchFamily="2" charset="2"/>
              <a:buChar char="§"/>
            </a:pPr>
            <a:r>
              <a:rPr lang="en-US" dirty="0">
                <a:latin typeface="Arial Hebrew"/>
              </a:rPr>
              <a:t>Think about how you can integrate your conversation into any check-ins or one-on-ones with </a:t>
            </a:r>
            <a:r>
              <a:rPr lang="en-US" dirty="0" smtClean="0">
                <a:latin typeface="Arial Hebrew"/>
              </a:rPr>
              <a:t>students.</a:t>
            </a:r>
            <a:endParaRPr lang="en-US" dirty="0">
              <a:latin typeface="Arial Hebrew"/>
            </a:endParaRP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Before the conversation</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3125393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713442"/>
            <a:ext cx="8360833" cy="3824127"/>
          </a:xfrm>
        </p:spPr>
        <p:txBody>
          <a:bodyPr>
            <a:noAutofit/>
          </a:bodyPr>
          <a:lstStyle/>
          <a:p>
            <a:pPr marL="342900" lvl="1" indent="-342900">
              <a:buFont typeface="Wingdings" panose="05000000000000000000" pitchFamily="2" charset="2"/>
              <a:buChar char="§"/>
            </a:pPr>
            <a:r>
              <a:rPr lang="en-US" dirty="0">
                <a:latin typeface="Arial Hebrew"/>
              </a:rPr>
              <a:t>Remind students this is an </a:t>
            </a:r>
            <a:r>
              <a:rPr lang="en-US" dirty="0" smtClean="0">
                <a:latin typeface="Arial Hebrew"/>
              </a:rPr>
              <a:t>Iowa GROW</a:t>
            </a:r>
            <a:r>
              <a:rPr lang="en-US" baseline="30000" dirty="0" smtClean="0">
                <a:latin typeface="Times New Roman" panose="02020603050405020304" pitchFamily="18" charset="0"/>
                <a:cs typeface="Times New Roman" panose="02020603050405020304" pitchFamily="18" charset="0"/>
              </a:rPr>
              <a:t>® </a:t>
            </a:r>
            <a:r>
              <a:rPr lang="en-US" dirty="0" smtClean="0">
                <a:latin typeface="Arial Hebrew"/>
              </a:rPr>
              <a:t>conversation </a:t>
            </a:r>
            <a:r>
              <a:rPr lang="en-US" dirty="0">
                <a:latin typeface="Arial Hebrew"/>
              </a:rPr>
              <a:t>and restate the </a:t>
            </a:r>
            <a:r>
              <a:rPr lang="en-US" dirty="0" smtClean="0">
                <a:latin typeface="Arial Hebrew"/>
              </a:rPr>
              <a:t>purpose.</a:t>
            </a:r>
          </a:p>
          <a:p>
            <a:pPr marL="0" lvl="1" indent="0">
              <a:buNone/>
            </a:pPr>
            <a:endParaRPr lang="en-US" sz="400" dirty="0" smtClean="0">
              <a:latin typeface="Arial Hebrew"/>
            </a:endParaRPr>
          </a:p>
          <a:p>
            <a:pPr marL="0" lvl="1" indent="0">
              <a:buNone/>
            </a:pPr>
            <a:endParaRPr lang="en-US" sz="100" dirty="0">
              <a:latin typeface="Arial Hebrew"/>
            </a:endParaRPr>
          </a:p>
          <a:p>
            <a:pPr marL="342900" lvl="1" indent="-342900">
              <a:buFont typeface="Wingdings" panose="05000000000000000000" pitchFamily="2" charset="2"/>
              <a:buChar char="§"/>
            </a:pPr>
            <a:r>
              <a:rPr lang="en-US" dirty="0">
                <a:latin typeface="Arial Hebrew"/>
              </a:rPr>
              <a:t>Use the four questions to guide the </a:t>
            </a:r>
            <a:r>
              <a:rPr lang="en-US" dirty="0" smtClean="0">
                <a:latin typeface="Arial Hebrew"/>
              </a:rPr>
              <a:t>conversation. </a:t>
            </a:r>
          </a:p>
          <a:p>
            <a:pPr marL="0" lvl="1" indent="0">
              <a:buNone/>
            </a:pPr>
            <a:endParaRPr lang="en-US" sz="500" dirty="0">
              <a:latin typeface="Arial Hebrew"/>
            </a:endParaRPr>
          </a:p>
          <a:p>
            <a:pPr marL="342900" lvl="1" indent="-342900">
              <a:buFont typeface="Wingdings" panose="05000000000000000000" pitchFamily="2" charset="2"/>
              <a:buChar char="§"/>
            </a:pPr>
            <a:endParaRPr lang="en-US" sz="100" dirty="0">
              <a:latin typeface="Arial Hebrew"/>
            </a:endParaRPr>
          </a:p>
          <a:p>
            <a:pPr marL="342900" lvl="1" indent="-342900">
              <a:buFont typeface="Wingdings" panose="05000000000000000000" pitchFamily="2" charset="2"/>
              <a:buChar char="§"/>
            </a:pPr>
            <a:r>
              <a:rPr lang="en-US" dirty="0">
                <a:latin typeface="Arial Hebrew"/>
              </a:rPr>
              <a:t>Take notes to refer to during the next </a:t>
            </a:r>
            <a:r>
              <a:rPr lang="en-US" dirty="0" smtClean="0">
                <a:latin typeface="Arial Hebrew"/>
              </a:rPr>
              <a:t>conversation.</a:t>
            </a:r>
          </a:p>
          <a:p>
            <a:pPr marL="0" lvl="1" indent="0">
              <a:buNone/>
            </a:pPr>
            <a:endParaRPr lang="en-US" sz="500" dirty="0">
              <a:latin typeface="Arial Hebrew"/>
            </a:endParaRPr>
          </a:p>
          <a:p>
            <a:pPr marL="0" lvl="1" indent="0">
              <a:buNone/>
            </a:pPr>
            <a:endParaRPr lang="en-US" sz="100" dirty="0">
              <a:latin typeface="Arial Hebrew"/>
            </a:endParaRPr>
          </a:p>
          <a:p>
            <a:pPr marL="342900" lvl="1" indent="-342900">
              <a:buFont typeface="Wingdings" panose="05000000000000000000" pitchFamily="2" charset="2"/>
              <a:buChar char="§"/>
            </a:pPr>
            <a:r>
              <a:rPr lang="en-US" dirty="0">
                <a:latin typeface="Arial Hebrew"/>
              </a:rPr>
              <a:t>Familiarize yourself with resources, included in your </a:t>
            </a:r>
            <a:r>
              <a:rPr lang="en-US" dirty="0" smtClean="0">
                <a:latin typeface="Arial Hebrew"/>
              </a:rPr>
              <a:t>folder, </a:t>
            </a:r>
            <a:r>
              <a:rPr lang="en-US" dirty="0">
                <a:latin typeface="Arial Hebrew"/>
              </a:rPr>
              <a:t>in case students need </a:t>
            </a:r>
            <a:r>
              <a:rPr lang="en-US" dirty="0" smtClean="0">
                <a:latin typeface="Arial Hebrew"/>
              </a:rPr>
              <a:t>referrals.</a:t>
            </a: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Having the conversation</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4208334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713442"/>
            <a:ext cx="8360833" cy="3824127"/>
          </a:xfrm>
        </p:spPr>
        <p:txBody>
          <a:bodyPr>
            <a:noAutofit/>
          </a:bodyPr>
          <a:lstStyle/>
          <a:p>
            <a:pPr marL="457200" lvl="1" indent="-457200">
              <a:buFont typeface="Wingdings" panose="05000000000000000000" pitchFamily="2" charset="2"/>
              <a:buChar char="§"/>
            </a:pPr>
            <a:r>
              <a:rPr lang="en-US" dirty="0">
                <a:latin typeface="Arial Hebrew"/>
              </a:rPr>
              <a:t>Put the questions into your own </a:t>
            </a:r>
            <a:r>
              <a:rPr lang="en-US" dirty="0" smtClean="0">
                <a:latin typeface="Arial Hebrew"/>
              </a:rPr>
              <a:t>words.</a:t>
            </a:r>
            <a:endParaRPr lang="en-US" dirty="0">
              <a:latin typeface="Arial Hebrew"/>
            </a:endParaRPr>
          </a:p>
          <a:p>
            <a:pPr marL="457200" lvl="1" indent="-457200">
              <a:buFont typeface="Wingdings" panose="05000000000000000000" pitchFamily="2" charset="2"/>
              <a:buChar char="§"/>
            </a:pPr>
            <a:endParaRPr lang="en-US" sz="800" dirty="0">
              <a:latin typeface="Arial Hebrew"/>
            </a:endParaRPr>
          </a:p>
          <a:p>
            <a:pPr marL="457200" lvl="1" indent="-457200">
              <a:buFont typeface="Wingdings" panose="05000000000000000000" pitchFamily="2" charset="2"/>
              <a:buChar char="§"/>
            </a:pPr>
            <a:r>
              <a:rPr lang="en-US" dirty="0">
                <a:latin typeface="Arial Hebrew"/>
              </a:rPr>
              <a:t>Weave the questions into your </a:t>
            </a:r>
            <a:r>
              <a:rPr lang="en-US" dirty="0" smtClean="0">
                <a:latin typeface="Arial Hebrew"/>
              </a:rPr>
              <a:t>conversation.</a:t>
            </a:r>
            <a:endParaRPr lang="en-US" dirty="0">
              <a:latin typeface="Arial Hebrew"/>
            </a:endParaRPr>
          </a:p>
          <a:p>
            <a:pPr marL="457200" lvl="1" indent="-457200">
              <a:buFont typeface="Wingdings" panose="05000000000000000000" pitchFamily="2" charset="2"/>
              <a:buChar char="§"/>
            </a:pPr>
            <a:endParaRPr lang="en-US" sz="800" dirty="0">
              <a:latin typeface="Arial Hebrew"/>
            </a:endParaRPr>
          </a:p>
          <a:p>
            <a:pPr marL="457200" lvl="1" indent="-457200">
              <a:buFont typeface="Wingdings" panose="05000000000000000000" pitchFamily="2" charset="2"/>
              <a:buChar char="§"/>
            </a:pPr>
            <a:r>
              <a:rPr lang="en-US" dirty="0">
                <a:latin typeface="Arial Hebrew"/>
              </a:rPr>
              <a:t>Use your notes to revisit topics of interest in later </a:t>
            </a:r>
            <a:r>
              <a:rPr lang="en-US" dirty="0" smtClean="0">
                <a:latin typeface="Arial Hebrew"/>
              </a:rPr>
              <a:t>conversations.</a:t>
            </a:r>
            <a:endParaRPr lang="en-US" dirty="0">
              <a:latin typeface="Arial Hebrew"/>
            </a:endParaRP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Conversation tips</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22309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783167" y="5114925"/>
            <a:ext cx="8360833" cy="222619"/>
          </a:xfrm>
        </p:spPr>
        <p:txBody>
          <a:bodyPr>
            <a:noAutofit/>
          </a:bodyPr>
          <a:lstStyle/>
          <a:p>
            <a:pPr marL="0" indent="0">
              <a:buNone/>
            </a:pPr>
            <a:r>
              <a:rPr lang="en-US" sz="2200" dirty="0">
                <a:hlinkClick r:id="rId3"/>
              </a:rPr>
              <a:t>https://vp.studentlife.uiowa.edu/priorities/grow</a:t>
            </a:r>
            <a:r>
              <a:rPr lang="en-US" sz="2200" dirty="0" smtClean="0">
                <a:hlinkClick r:id="rId3"/>
              </a:rPr>
              <a:t>/</a:t>
            </a:r>
            <a:r>
              <a:rPr lang="en-US" sz="2200" dirty="0" smtClean="0"/>
              <a:t> </a:t>
            </a: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Example conversation</a:t>
            </a:r>
            <a:endParaRPr lang="en-US" sz="3200" b="1" dirty="0">
              <a:solidFill>
                <a:srgbClr val="9FA650"/>
              </a:solidFill>
              <a:latin typeface="Myriad Pro" charset="0"/>
              <a:ea typeface="Myriad Pro" charset="0"/>
              <a:cs typeface="Myriad Pro" charset="0"/>
            </a:endParaRPr>
          </a:p>
        </p:txBody>
      </p:sp>
      <p:pic>
        <p:nvPicPr>
          <p:cNvPr id="4" name="Picture 3"/>
          <p:cNvPicPr>
            <a:picLocks noChangeAspect="1"/>
          </p:cNvPicPr>
          <p:nvPr/>
        </p:nvPicPr>
        <p:blipFill rotWithShape="1">
          <a:blip r:embed="rId4"/>
          <a:srcRect t="10850"/>
          <a:stretch/>
        </p:blipFill>
        <p:spPr>
          <a:xfrm>
            <a:off x="590550" y="1556606"/>
            <a:ext cx="7962900" cy="3277734"/>
          </a:xfrm>
          <a:prstGeom prst="rect">
            <a:avLst/>
          </a:prstGeom>
        </p:spPr>
      </p:pic>
    </p:spTree>
    <p:extLst>
      <p:ext uri="{BB962C8B-B14F-4D97-AF65-F5344CB8AC3E}">
        <p14:creationId xmlns:p14="http://schemas.microsoft.com/office/powerpoint/2010/main" val="103692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694486"/>
            <a:ext cx="8360833" cy="3824127"/>
          </a:xfrm>
        </p:spPr>
        <p:txBody>
          <a:bodyPr>
            <a:noAutofit/>
          </a:bodyPr>
          <a:lstStyle/>
          <a:p>
            <a:pPr marL="457200" lvl="1" indent="-457200">
              <a:buFont typeface="Wingdings" panose="05000000000000000000" pitchFamily="2" charset="2"/>
              <a:buChar char="§"/>
            </a:pPr>
            <a:r>
              <a:rPr lang="en-US" dirty="0">
                <a:latin typeface="Arial Hebrew"/>
              </a:rPr>
              <a:t>Prompt students regarding the skills you have determined they should be </a:t>
            </a:r>
            <a:r>
              <a:rPr lang="en-US" dirty="0" smtClean="0">
                <a:latin typeface="Arial Hebrew"/>
              </a:rPr>
              <a:t>learning.</a:t>
            </a:r>
            <a:endParaRPr lang="en-US" dirty="0">
              <a:latin typeface="Arial Hebrew"/>
            </a:endParaRPr>
          </a:p>
          <a:p>
            <a:pPr marL="0" lvl="1" indent="0">
              <a:buNone/>
            </a:pPr>
            <a:endParaRPr lang="en-US" sz="600" dirty="0">
              <a:latin typeface="Arial Hebrew"/>
            </a:endParaRPr>
          </a:p>
          <a:p>
            <a:pPr marL="457200" lvl="1" indent="-457200">
              <a:buFont typeface="Wingdings" panose="05000000000000000000" pitchFamily="2" charset="2"/>
              <a:buChar char="§"/>
            </a:pPr>
            <a:r>
              <a:rPr lang="en-US" dirty="0">
                <a:latin typeface="Arial Hebrew"/>
              </a:rPr>
              <a:t>Incorporate other questions in addition to the </a:t>
            </a:r>
            <a:r>
              <a:rPr lang="en-US" dirty="0" smtClean="0">
                <a:latin typeface="Arial Hebrew"/>
              </a:rPr>
              <a:t>four.</a:t>
            </a:r>
            <a:endParaRPr lang="en-US" dirty="0">
              <a:latin typeface="Arial Hebrew"/>
            </a:endParaRPr>
          </a:p>
          <a:p>
            <a:pPr marL="457200" lvl="1" indent="-457200">
              <a:buFont typeface="Wingdings" panose="05000000000000000000" pitchFamily="2" charset="2"/>
              <a:buChar char="§"/>
            </a:pPr>
            <a:endParaRPr lang="en-US" sz="600" dirty="0">
              <a:latin typeface="Arial Hebrew"/>
            </a:endParaRPr>
          </a:p>
          <a:p>
            <a:pPr marL="457200" lvl="1" indent="-457200">
              <a:buFont typeface="Wingdings" panose="05000000000000000000" pitchFamily="2" charset="2"/>
              <a:buChar char="§"/>
            </a:pPr>
            <a:r>
              <a:rPr lang="en-US" dirty="0">
                <a:latin typeface="Arial Hebrew"/>
              </a:rPr>
              <a:t>Ask students to reflect on their experiences since your last </a:t>
            </a:r>
            <a:r>
              <a:rPr lang="en-US" dirty="0" smtClean="0">
                <a:latin typeface="Arial Hebrew"/>
              </a:rPr>
              <a:t>conversation.</a:t>
            </a:r>
            <a:endParaRPr lang="en-US" dirty="0">
              <a:latin typeface="Arial Hebrew"/>
            </a:endParaRPr>
          </a:p>
          <a:p>
            <a:pPr marL="0" lvl="1" indent="0">
              <a:buNone/>
            </a:pPr>
            <a:endParaRPr lang="en-US" sz="600" dirty="0">
              <a:latin typeface="Arial Hebrew"/>
            </a:endParaRPr>
          </a:p>
          <a:p>
            <a:pPr marL="457200" lvl="1" indent="-457200">
              <a:buFont typeface="Wingdings" panose="05000000000000000000" pitchFamily="2" charset="2"/>
              <a:buChar char="§"/>
            </a:pPr>
            <a:r>
              <a:rPr lang="en-US" dirty="0">
                <a:latin typeface="Arial Hebrew"/>
              </a:rPr>
              <a:t>Mention at the end of the conversation that you will be discussing this again later in the </a:t>
            </a:r>
            <a:r>
              <a:rPr lang="en-US" dirty="0" smtClean="0">
                <a:latin typeface="Arial Hebrew"/>
              </a:rPr>
              <a:t>semester.</a:t>
            </a:r>
            <a:endParaRPr lang="en-US" dirty="0">
              <a:latin typeface="Arial Hebrew"/>
            </a:endParaRP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Continuing the conversation</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4284062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613005"/>
            <a:ext cx="8360833" cy="3824127"/>
          </a:xfrm>
        </p:spPr>
        <p:txBody>
          <a:bodyPr>
            <a:noAutofit/>
          </a:bodyPr>
          <a:lstStyle/>
          <a:p>
            <a:pPr>
              <a:buFont typeface="Wingdings" panose="05000000000000000000" pitchFamily="2" charset="2"/>
              <a:buChar char="§"/>
            </a:pPr>
            <a:r>
              <a:rPr lang="en-US" sz="2400" dirty="0">
                <a:latin typeface="Arial Hebrew"/>
              </a:rPr>
              <a:t>Keep groups at eight students or fewer so that everyone has a chance to </a:t>
            </a:r>
            <a:r>
              <a:rPr lang="en-US" sz="2400" dirty="0" smtClean="0">
                <a:latin typeface="Arial Hebrew"/>
              </a:rPr>
              <a:t>speak.</a:t>
            </a:r>
            <a:endParaRPr lang="en-US" sz="2400" dirty="0">
              <a:latin typeface="Arial Hebrew"/>
            </a:endParaRPr>
          </a:p>
          <a:p>
            <a:pPr marL="0" indent="0">
              <a:buNone/>
            </a:pPr>
            <a:endParaRPr lang="en-US" sz="600" dirty="0">
              <a:latin typeface="Arial Hebrew"/>
            </a:endParaRPr>
          </a:p>
          <a:p>
            <a:pPr>
              <a:buFont typeface="Wingdings" panose="05000000000000000000" pitchFamily="2" charset="2"/>
              <a:buChar char="§"/>
            </a:pPr>
            <a:r>
              <a:rPr lang="en-US" sz="2400" dirty="0">
                <a:latin typeface="Arial Hebrew"/>
              </a:rPr>
              <a:t>Make sure to provide questions beforehand so that students come ready to </a:t>
            </a:r>
            <a:r>
              <a:rPr lang="en-US" sz="2400" dirty="0" smtClean="0">
                <a:latin typeface="Arial Hebrew"/>
              </a:rPr>
              <a:t>discuss.</a:t>
            </a:r>
            <a:endParaRPr lang="en-US" sz="2400" dirty="0">
              <a:latin typeface="Arial Hebrew"/>
            </a:endParaRPr>
          </a:p>
          <a:p>
            <a:pPr marL="0" indent="0">
              <a:buNone/>
            </a:pPr>
            <a:endParaRPr lang="en-US" sz="600" dirty="0">
              <a:latin typeface="Arial Hebrew"/>
            </a:endParaRPr>
          </a:p>
          <a:p>
            <a:pPr>
              <a:buFont typeface="Wingdings" panose="05000000000000000000" pitchFamily="2" charset="2"/>
              <a:buChar char="§"/>
            </a:pPr>
            <a:r>
              <a:rPr lang="en-US" sz="2400" dirty="0">
                <a:latin typeface="Arial Hebrew"/>
              </a:rPr>
              <a:t>Encourage students to share with a partner what they are learning at work and how it connects with </a:t>
            </a:r>
            <a:r>
              <a:rPr lang="en-US" sz="2400" dirty="0" smtClean="0">
                <a:latin typeface="Arial Hebrew"/>
              </a:rPr>
              <a:t>academics.</a:t>
            </a:r>
            <a:endParaRPr lang="en-US" sz="2400" dirty="0">
              <a:latin typeface="Arial Hebrew"/>
            </a:endParaRPr>
          </a:p>
          <a:p>
            <a:pPr marL="0" indent="0">
              <a:buNone/>
            </a:pPr>
            <a:endParaRPr lang="en-US" sz="700" dirty="0">
              <a:latin typeface="Arial Hebrew"/>
            </a:endParaRPr>
          </a:p>
          <a:p>
            <a:pPr>
              <a:buFont typeface="Wingdings" panose="05000000000000000000" pitchFamily="2" charset="2"/>
              <a:buChar char="§"/>
            </a:pPr>
            <a:r>
              <a:rPr lang="en-US" sz="2400" dirty="0">
                <a:latin typeface="Arial Hebrew"/>
              </a:rPr>
              <a:t>After partners have shared, have them report back to the group on what they talked </a:t>
            </a:r>
            <a:r>
              <a:rPr lang="en-US" sz="2400" dirty="0" smtClean="0">
                <a:latin typeface="Arial Hebrew"/>
              </a:rPr>
              <a:t>about.</a:t>
            </a:r>
            <a:endParaRPr lang="en-US" sz="2400" dirty="0">
              <a:latin typeface="Arial Hebrew"/>
            </a:endParaRP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Facilitating group meetings</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440525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613005"/>
            <a:ext cx="8360833" cy="3824127"/>
          </a:xfrm>
        </p:spPr>
        <p:txBody>
          <a:bodyPr>
            <a:noAutofit/>
          </a:bodyPr>
          <a:lstStyle/>
          <a:p>
            <a:pPr>
              <a:buFont typeface="Wingdings" panose="05000000000000000000" pitchFamily="2" charset="2"/>
              <a:buChar char="§"/>
            </a:pPr>
            <a:r>
              <a:rPr lang="en-US" sz="2400" dirty="0">
                <a:latin typeface="Arial Hebrew"/>
              </a:rPr>
              <a:t>When a student confides in you about a personal concern, this means they trust </a:t>
            </a:r>
            <a:r>
              <a:rPr lang="en-US" sz="2400" dirty="0" smtClean="0">
                <a:latin typeface="Arial Hebrew"/>
              </a:rPr>
              <a:t>you.</a:t>
            </a:r>
            <a:endParaRPr lang="en-US" sz="2400" dirty="0">
              <a:latin typeface="Arial Hebrew"/>
            </a:endParaRPr>
          </a:p>
          <a:p>
            <a:pPr>
              <a:buFont typeface="Wingdings" panose="05000000000000000000" pitchFamily="2" charset="2"/>
              <a:buChar char="§"/>
            </a:pPr>
            <a:endParaRPr lang="en-US" sz="800" dirty="0">
              <a:latin typeface="Arial Hebrew"/>
            </a:endParaRPr>
          </a:p>
          <a:p>
            <a:pPr>
              <a:buFont typeface="Wingdings" panose="05000000000000000000" pitchFamily="2" charset="2"/>
              <a:buChar char="§"/>
            </a:pPr>
            <a:r>
              <a:rPr lang="en-US" sz="2400" dirty="0">
                <a:latin typeface="Arial Hebrew"/>
              </a:rPr>
              <a:t>As a supervisor, you don’t have to solve the problem for them, but just listen and connect them to a resource that can </a:t>
            </a:r>
            <a:r>
              <a:rPr lang="en-US" sz="2400" dirty="0" smtClean="0">
                <a:latin typeface="Arial Hebrew"/>
              </a:rPr>
              <a:t>help.</a:t>
            </a:r>
            <a:endParaRPr lang="en-US" sz="2400" dirty="0">
              <a:latin typeface="Arial Hebrew"/>
            </a:endParaRPr>
          </a:p>
          <a:p>
            <a:pPr>
              <a:buFont typeface="Wingdings" panose="05000000000000000000" pitchFamily="2" charset="2"/>
              <a:buChar char="§"/>
            </a:pPr>
            <a:endParaRPr lang="en-US" sz="800" dirty="0">
              <a:latin typeface="Arial Hebrew"/>
            </a:endParaRPr>
          </a:p>
          <a:p>
            <a:pPr>
              <a:buFont typeface="Wingdings" panose="05000000000000000000" pitchFamily="2" charset="2"/>
              <a:buChar char="§"/>
            </a:pPr>
            <a:r>
              <a:rPr lang="en-US" sz="2400" dirty="0">
                <a:latin typeface="Arial Hebrew"/>
              </a:rPr>
              <a:t>Familiarize yourself with the list of resources in your </a:t>
            </a:r>
            <a:r>
              <a:rPr lang="en-US" sz="2400" dirty="0" smtClean="0">
                <a:latin typeface="Arial Hebrew"/>
              </a:rPr>
              <a:t>folder.</a:t>
            </a:r>
            <a:endParaRPr lang="en-US" sz="2400" dirty="0">
              <a:latin typeface="Arial Hebrew"/>
            </a:endParaRP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Making Referrals</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334102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28650" y="1825624"/>
            <a:ext cx="7886700" cy="3511920"/>
          </a:xfrm>
        </p:spPr>
        <p:txBody>
          <a:bodyPr>
            <a:noAutofit/>
          </a:bodyPr>
          <a:lstStyle/>
          <a:p>
            <a:pPr>
              <a:buFont typeface="Wingdings" panose="05000000000000000000" pitchFamily="2" charset="2"/>
              <a:buChar char="§"/>
            </a:pPr>
            <a:r>
              <a:rPr lang="en-US" dirty="0">
                <a:latin typeface="Arial Hebrew"/>
                <a:ea typeface="Myriad Pro" charset="0"/>
                <a:cs typeface="Arial Hebrew"/>
              </a:rPr>
              <a:t>Enhancing student success through employment and the key role of </a:t>
            </a:r>
            <a:r>
              <a:rPr lang="en-US" dirty="0" smtClean="0">
                <a:latin typeface="Arial Hebrew"/>
                <a:ea typeface="Myriad Pro" charset="0"/>
                <a:cs typeface="Arial Hebrew"/>
              </a:rPr>
              <a:t>supervisors</a:t>
            </a:r>
          </a:p>
          <a:p>
            <a:pPr marL="0" indent="0">
              <a:buNone/>
            </a:pPr>
            <a:endParaRPr lang="en-US" sz="1050" dirty="0">
              <a:latin typeface="Arial Hebrew"/>
              <a:ea typeface="Myriad Pro" charset="0"/>
              <a:cs typeface="Arial Hebrew"/>
            </a:endParaRPr>
          </a:p>
          <a:p>
            <a:pPr>
              <a:buFont typeface="Wingdings" panose="05000000000000000000" pitchFamily="2" charset="2"/>
              <a:buChar char="§"/>
            </a:pPr>
            <a:r>
              <a:rPr lang="en-US" dirty="0">
                <a:latin typeface="Arial Hebrew"/>
                <a:ea typeface="Myriad Pro" charset="0"/>
                <a:cs typeface="Arial Hebrew"/>
              </a:rPr>
              <a:t>Overview of </a:t>
            </a:r>
            <a:r>
              <a:rPr lang="en-US" dirty="0" smtClean="0">
                <a:latin typeface="Arial Hebrew"/>
                <a:ea typeface="Myriad Pro" charset="0"/>
                <a:cs typeface="Arial Hebrew"/>
              </a:rPr>
              <a:t>Iowa GROW</a:t>
            </a:r>
            <a:r>
              <a:rPr lang="en-US" baseline="30000" dirty="0" smtClean="0">
                <a:latin typeface="Times New Roman" panose="02020603050405020304" pitchFamily="18" charset="0"/>
                <a:cs typeface="Times New Roman" panose="02020603050405020304" pitchFamily="18" charset="0"/>
              </a:rPr>
              <a:t>®</a:t>
            </a:r>
            <a:r>
              <a:rPr lang="en-US" dirty="0" smtClean="0">
                <a:latin typeface="Arial Hebrew"/>
                <a:ea typeface="Myriad Pro" charset="0"/>
                <a:cs typeface="Arial Hebrew"/>
              </a:rPr>
              <a:t> initiative and outcomes</a:t>
            </a:r>
          </a:p>
          <a:p>
            <a:pPr marL="0" indent="0">
              <a:buNone/>
            </a:pPr>
            <a:endParaRPr lang="en-US" sz="1050" dirty="0">
              <a:latin typeface="Arial Hebrew"/>
              <a:ea typeface="Myriad Pro" charset="0"/>
              <a:cs typeface="Arial Hebrew"/>
            </a:endParaRPr>
          </a:p>
          <a:p>
            <a:pPr>
              <a:buFont typeface="Wingdings" panose="05000000000000000000" pitchFamily="2" charset="2"/>
              <a:buChar char="§"/>
            </a:pPr>
            <a:r>
              <a:rPr lang="en-US" dirty="0" smtClean="0">
                <a:latin typeface="Arial Hebrew"/>
                <a:ea typeface="Myriad Pro" charset="0"/>
                <a:cs typeface="Arial Hebrew"/>
              </a:rPr>
              <a:t>Iowa GROW</a:t>
            </a:r>
            <a:r>
              <a:rPr lang="en-US" baseline="30000" dirty="0" smtClean="0">
                <a:latin typeface="Times New Roman" panose="02020603050405020304" pitchFamily="18" charset="0"/>
                <a:cs typeface="Times New Roman" panose="02020603050405020304" pitchFamily="18" charset="0"/>
              </a:rPr>
              <a:t>®</a:t>
            </a:r>
            <a:r>
              <a:rPr lang="en-US" dirty="0" smtClean="0">
                <a:latin typeface="Arial Hebrew"/>
                <a:ea typeface="Myriad Pro" charset="0"/>
                <a:cs typeface="Arial Hebrew"/>
              </a:rPr>
              <a:t> conversation tips and resources</a:t>
            </a:r>
            <a:endParaRPr lang="en-US" sz="10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600" b="1" dirty="0" smtClean="0">
                <a:solidFill>
                  <a:srgbClr val="9FA650"/>
                </a:solidFill>
                <a:latin typeface="Myriad Pro" charset="0"/>
                <a:ea typeface="Myriad Pro" charset="0"/>
                <a:cs typeface="Myriad Pro" charset="0"/>
              </a:rPr>
              <a:t>Agenda</a:t>
            </a:r>
            <a:endParaRPr lang="en-US" sz="36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2032732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550"/>
            <a:ext cx="9144000" cy="6858000"/>
          </a:xfrm>
          <a:prstGeom prst="rect">
            <a:avLst/>
          </a:prstGeom>
        </p:spPr>
      </p:pic>
      <p:sp>
        <p:nvSpPr>
          <p:cNvPr id="3" name="Content Placeholder 2"/>
          <p:cNvSpPr>
            <a:spLocks noGrp="1"/>
          </p:cNvSpPr>
          <p:nvPr>
            <p:ph idx="1"/>
          </p:nvPr>
        </p:nvSpPr>
        <p:spPr>
          <a:xfrm>
            <a:off x="412749" y="1637242"/>
            <a:ext cx="8360833" cy="2582333"/>
          </a:xfrm>
        </p:spPr>
        <p:txBody>
          <a:bodyPr>
            <a:noAutofit/>
          </a:bodyPr>
          <a:lstStyle/>
          <a:p>
            <a:pPr>
              <a:buFont typeface="Wingdings" panose="05000000000000000000" pitchFamily="2" charset="2"/>
              <a:buChar char="§"/>
            </a:pPr>
            <a:r>
              <a:rPr lang="en-US" dirty="0">
                <a:latin typeface="Arial Hebrew"/>
              </a:rPr>
              <a:t>What </a:t>
            </a:r>
            <a:r>
              <a:rPr lang="en-US" dirty="0" smtClean="0">
                <a:latin typeface="Arial Hebrew"/>
              </a:rPr>
              <a:t>challenges do </a:t>
            </a:r>
            <a:r>
              <a:rPr lang="en-US" dirty="0">
                <a:latin typeface="Arial Hebrew"/>
              </a:rPr>
              <a:t>you anticipate with incorporating </a:t>
            </a:r>
            <a:r>
              <a:rPr lang="en-US" dirty="0" smtClean="0">
                <a:latin typeface="Arial Hebrew"/>
              </a:rPr>
              <a:t>Iowa GROW</a:t>
            </a:r>
            <a:r>
              <a:rPr lang="en-US" baseline="30000" dirty="0" smtClean="0">
                <a:latin typeface="Times New Roman" panose="02020603050405020304" pitchFamily="18" charset="0"/>
                <a:cs typeface="Times New Roman" panose="02020603050405020304" pitchFamily="18" charset="0"/>
              </a:rPr>
              <a:t>®</a:t>
            </a:r>
            <a:r>
              <a:rPr lang="en-US" dirty="0" smtClean="0">
                <a:latin typeface="Arial Hebrew"/>
              </a:rPr>
              <a:t> </a:t>
            </a:r>
            <a:r>
              <a:rPr lang="en-US" dirty="0">
                <a:latin typeface="Arial Hebrew"/>
              </a:rPr>
              <a:t>into your work? </a:t>
            </a:r>
            <a:endParaRPr lang="en-US" dirty="0" smtClean="0">
              <a:latin typeface="Arial Hebrew"/>
            </a:endParaRPr>
          </a:p>
          <a:p>
            <a:pPr marL="0" indent="0">
              <a:buNone/>
            </a:pPr>
            <a:endParaRPr lang="en-US" sz="400" dirty="0" smtClean="0">
              <a:latin typeface="Arial Hebrew"/>
            </a:endParaRPr>
          </a:p>
          <a:p>
            <a:pPr>
              <a:buFont typeface="Wingdings" panose="05000000000000000000" pitchFamily="2" charset="2"/>
              <a:buChar char="§"/>
            </a:pPr>
            <a:r>
              <a:rPr lang="en-US" dirty="0" smtClean="0">
                <a:latin typeface="Arial Hebrew"/>
              </a:rPr>
              <a:t>What strategies might you use </a:t>
            </a:r>
            <a:r>
              <a:rPr lang="en-US" dirty="0">
                <a:latin typeface="Arial Hebrew"/>
              </a:rPr>
              <a:t>to overcome </a:t>
            </a:r>
            <a:r>
              <a:rPr lang="en-US" dirty="0" smtClean="0">
                <a:latin typeface="Arial Hebrew"/>
              </a:rPr>
              <a:t>these challenges?</a:t>
            </a:r>
            <a:endParaRPr lang="en-US" dirty="0">
              <a:latin typeface="Arial Hebrew"/>
            </a:endParaRP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Anticipating challenges</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3580744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28650" y="1825624"/>
            <a:ext cx="7886700" cy="3511920"/>
          </a:xfrm>
        </p:spPr>
        <p:txBody>
          <a:bodyPr>
            <a:noAutofit/>
          </a:bodyPr>
          <a:lstStyle/>
          <a:p>
            <a:pPr>
              <a:buSzPts val="1800"/>
              <a:buFont typeface="Wingdings"/>
              <a:buChar char="§"/>
            </a:pPr>
            <a:r>
              <a:rPr lang="en-US" sz="2400" dirty="0" smtClean="0">
                <a:solidFill>
                  <a:srgbClr val="000000"/>
                </a:solidFill>
                <a:latin typeface="Arial Hebrew"/>
              </a:rPr>
              <a:t>Conversation Introduction</a:t>
            </a:r>
          </a:p>
          <a:p>
            <a:pPr>
              <a:buSzPts val="1800"/>
              <a:buFont typeface="Wingdings"/>
              <a:buChar char="§"/>
            </a:pPr>
            <a:r>
              <a:rPr lang="en-US" sz="2400" dirty="0" smtClean="0">
                <a:solidFill>
                  <a:srgbClr val="000000"/>
                </a:solidFill>
                <a:latin typeface="Arial Hebrew"/>
              </a:rPr>
              <a:t>4 Guiding Questions</a:t>
            </a:r>
            <a:endParaRPr lang="en-US" sz="2400" dirty="0" smtClean="0">
              <a:solidFill>
                <a:srgbClr val="000000"/>
              </a:solidFill>
              <a:latin typeface="Arial Hebrew"/>
            </a:endParaRPr>
          </a:p>
          <a:p>
            <a:pPr lvl="1">
              <a:buSzPts val="1800"/>
              <a:buFont typeface="Wingdings"/>
              <a:buChar char="§"/>
            </a:pPr>
            <a:r>
              <a:rPr lang="en-US" sz="2000" dirty="0" smtClean="0">
                <a:solidFill>
                  <a:srgbClr val="000000"/>
                </a:solidFill>
                <a:latin typeface="Arial Hebrew"/>
              </a:rPr>
              <a:t>How </a:t>
            </a:r>
            <a:r>
              <a:rPr lang="en-US" sz="2000" dirty="0">
                <a:solidFill>
                  <a:srgbClr val="000000"/>
                </a:solidFill>
                <a:latin typeface="Arial Hebrew"/>
              </a:rPr>
              <a:t>is this job fitting in with your academics?</a:t>
            </a:r>
          </a:p>
          <a:p>
            <a:pPr lvl="1">
              <a:buSzPts val="1800"/>
              <a:buFont typeface="Wingdings"/>
              <a:buChar char="§"/>
            </a:pPr>
            <a:r>
              <a:rPr lang="en-US" sz="2000" dirty="0">
                <a:solidFill>
                  <a:srgbClr val="000000"/>
                </a:solidFill>
                <a:latin typeface="Arial Hebrew"/>
              </a:rPr>
              <a:t>What are you learning here that’s helping you in school?</a:t>
            </a:r>
          </a:p>
          <a:p>
            <a:pPr lvl="1">
              <a:buSzPts val="1800"/>
              <a:buFont typeface="Wingdings"/>
              <a:buChar char="§"/>
            </a:pPr>
            <a:r>
              <a:rPr lang="en-US" sz="2000" dirty="0">
                <a:solidFill>
                  <a:srgbClr val="000000"/>
                </a:solidFill>
                <a:latin typeface="Arial Hebrew"/>
              </a:rPr>
              <a:t>What are you learning in class that you can apply here at work?</a:t>
            </a:r>
          </a:p>
          <a:p>
            <a:pPr lvl="1">
              <a:buSzPts val="1800"/>
              <a:buFont typeface="Wingdings"/>
              <a:buChar char="§"/>
            </a:pPr>
            <a:r>
              <a:rPr lang="en-US" sz="2000" dirty="0">
                <a:solidFill>
                  <a:srgbClr val="000000"/>
                </a:solidFill>
                <a:latin typeface="Arial Hebrew"/>
              </a:rPr>
              <a:t>Can you give me a couple of examples of things you’ve learned here that you think you’ll use in your chosen profession</a:t>
            </a:r>
            <a:r>
              <a:rPr lang="en-US" sz="2000" dirty="0" smtClean="0">
                <a:solidFill>
                  <a:srgbClr val="000000"/>
                </a:solidFill>
                <a:latin typeface="Arial Hebrew"/>
              </a:rPr>
              <a:t>?</a:t>
            </a:r>
          </a:p>
          <a:p>
            <a:pPr>
              <a:buSzPts val="1800"/>
              <a:buFont typeface="Wingdings"/>
              <a:buChar char="§"/>
            </a:pPr>
            <a:r>
              <a:rPr lang="en-US" sz="2400" dirty="0" smtClean="0">
                <a:solidFill>
                  <a:srgbClr val="000000"/>
                </a:solidFill>
                <a:latin typeface="Arial Hebrew"/>
              </a:rPr>
              <a:t>Conversation Closing</a:t>
            </a:r>
            <a:endParaRPr lang="en-US" sz="2400" dirty="0">
              <a:solidFill>
                <a:srgbClr val="000000"/>
              </a:solidFill>
              <a:latin typeface="Arial Hebrew"/>
            </a:endParaRPr>
          </a:p>
        </p:txBody>
      </p:sp>
      <p:sp>
        <p:nvSpPr>
          <p:cNvPr id="6" name="Title 1"/>
          <p:cNvSpPr>
            <a:spLocks noGrp="1"/>
          </p:cNvSpPr>
          <p:nvPr>
            <p:ph type="title"/>
          </p:nvPr>
        </p:nvSpPr>
        <p:spPr>
          <a:xfrm>
            <a:off x="2616941" y="-49542"/>
            <a:ext cx="7886700" cy="1325563"/>
          </a:xfrm>
        </p:spPr>
        <p:txBody>
          <a:bodyPr>
            <a:normAutofit/>
          </a:bodyPr>
          <a:lstStyle/>
          <a:p>
            <a:r>
              <a:rPr lang="en-US" sz="3200" b="1" dirty="0" smtClean="0">
                <a:solidFill>
                  <a:srgbClr val="9FA650"/>
                </a:solidFill>
                <a:latin typeface="Myriad Pro" charset="0"/>
                <a:ea typeface="Myriad Pro" charset="0"/>
                <a:cs typeface="Myriad Pro" charset="0"/>
              </a:rPr>
              <a:t>Practice with a partner</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1762209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28650" y="1825624"/>
            <a:ext cx="7886700" cy="3511920"/>
          </a:xfrm>
        </p:spPr>
        <p:txBody>
          <a:bodyPr>
            <a:noAutofit/>
          </a:bodyPr>
          <a:lstStyle/>
          <a:p>
            <a:pPr>
              <a:buFont typeface="Wingdings" panose="05000000000000000000" pitchFamily="2" charset="2"/>
              <a:buChar char="§"/>
            </a:pPr>
            <a:r>
              <a:rPr lang="en-US" sz="2400" dirty="0" smtClean="0">
                <a:latin typeface="Arial Hebrew"/>
                <a:cs typeface="Arial Hebrew"/>
              </a:rPr>
              <a:t>Use </a:t>
            </a:r>
            <a:r>
              <a:rPr lang="en-US" sz="2400" dirty="0">
                <a:latin typeface="Arial Hebrew"/>
                <a:cs typeface="Arial Hebrew"/>
              </a:rPr>
              <a:t>learning language in position </a:t>
            </a:r>
            <a:r>
              <a:rPr lang="en-US" sz="2400" dirty="0" smtClean="0">
                <a:latin typeface="Arial Hebrew"/>
                <a:cs typeface="Arial Hebrew"/>
              </a:rPr>
              <a:t>listings.</a:t>
            </a:r>
            <a:endParaRPr lang="en-US" sz="2400" dirty="0">
              <a:latin typeface="Arial Hebrew"/>
              <a:cs typeface="Arial Hebrew"/>
            </a:endParaRPr>
          </a:p>
          <a:p>
            <a:pPr>
              <a:buFont typeface="Wingdings" panose="05000000000000000000" pitchFamily="2" charset="2"/>
              <a:buChar char="§"/>
            </a:pPr>
            <a:r>
              <a:rPr lang="en-US" sz="2400" dirty="0">
                <a:latin typeface="Arial Hebrew"/>
                <a:cs typeface="Arial Hebrew"/>
              </a:rPr>
              <a:t>Add learning-based interview </a:t>
            </a:r>
            <a:r>
              <a:rPr lang="en-US" sz="2400" dirty="0" smtClean="0">
                <a:latin typeface="Arial Hebrew"/>
                <a:cs typeface="Arial Hebrew"/>
              </a:rPr>
              <a:t>questions.</a:t>
            </a:r>
            <a:endParaRPr lang="en-US" sz="2400" dirty="0">
              <a:latin typeface="Arial Hebrew"/>
              <a:cs typeface="Arial Hebrew"/>
            </a:endParaRPr>
          </a:p>
          <a:p>
            <a:pPr>
              <a:buFont typeface="Wingdings" panose="05000000000000000000" pitchFamily="2" charset="2"/>
              <a:buChar char="§"/>
            </a:pPr>
            <a:r>
              <a:rPr lang="en-US" sz="2400" dirty="0">
                <a:latin typeface="Arial Hebrew"/>
                <a:cs typeface="Arial Hebrew"/>
              </a:rPr>
              <a:t>Talk about learning and </a:t>
            </a:r>
            <a:r>
              <a:rPr lang="en-US" sz="2400" dirty="0" smtClean="0">
                <a:latin typeface="Arial Hebrew"/>
                <a:cs typeface="Arial Hebrew"/>
              </a:rPr>
              <a:t>Iowa GROW</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Arial Hebrew"/>
                <a:cs typeface="Arial Hebrew"/>
              </a:rPr>
              <a:t> </a:t>
            </a:r>
            <a:r>
              <a:rPr lang="en-US" sz="2400" dirty="0">
                <a:latin typeface="Arial Hebrew"/>
                <a:cs typeface="Arial Hebrew"/>
              </a:rPr>
              <a:t>during </a:t>
            </a:r>
            <a:r>
              <a:rPr lang="en-US" sz="2400" dirty="0" smtClean="0">
                <a:latin typeface="Arial Hebrew"/>
                <a:cs typeface="Arial Hebrew"/>
              </a:rPr>
              <a:t>onboarding.</a:t>
            </a:r>
            <a:endParaRPr lang="en-US" sz="2400" dirty="0">
              <a:latin typeface="Arial Hebrew"/>
              <a:cs typeface="Arial Hebrew"/>
            </a:endParaRPr>
          </a:p>
          <a:p>
            <a:pPr>
              <a:buFont typeface="Wingdings" panose="05000000000000000000" pitchFamily="2" charset="2"/>
              <a:buChar char="§"/>
            </a:pPr>
            <a:r>
              <a:rPr lang="en-US" sz="2400" dirty="0">
                <a:latin typeface="Arial Hebrew"/>
                <a:cs typeface="Arial Hebrew"/>
              </a:rPr>
              <a:t>Remind students about the purpose of </a:t>
            </a:r>
            <a:r>
              <a:rPr lang="en-US" sz="2400" dirty="0" smtClean="0">
                <a:latin typeface="Arial Hebrew"/>
                <a:cs typeface="Arial Hebrew"/>
              </a:rPr>
              <a:t>Iowa GROW</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smtClean="0">
                <a:latin typeface="Arial Hebrew"/>
                <a:cs typeface="Arial Hebrew"/>
              </a:rPr>
              <a:t>during </a:t>
            </a:r>
            <a:r>
              <a:rPr lang="en-US" sz="2400" dirty="0">
                <a:latin typeface="Arial Hebrew"/>
                <a:cs typeface="Arial Hebrew"/>
              </a:rPr>
              <a:t>each </a:t>
            </a:r>
            <a:r>
              <a:rPr lang="en-US" sz="2400" dirty="0" smtClean="0">
                <a:latin typeface="Arial Hebrew"/>
                <a:cs typeface="Arial Hebrew"/>
              </a:rPr>
              <a:t>conversation.</a:t>
            </a:r>
            <a:endParaRPr lang="en-US" sz="2400" dirty="0">
              <a:latin typeface="Arial Hebrew"/>
              <a:cs typeface="Arial Hebrew"/>
            </a:endParaRPr>
          </a:p>
          <a:p>
            <a:pPr>
              <a:buFont typeface="Wingdings" panose="05000000000000000000" pitchFamily="2" charset="2"/>
              <a:buChar char="§"/>
            </a:pPr>
            <a:r>
              <a:rPr lang="en-US" sz="2400" dirty="0">
                <a:latin typeface="Arial Hebrew"/>
                <a:cs typeface="Arial Hebrew"/>
              </a:rPr>
              <a:t>Ask students to set a learning goal each </a:t>
            </a:r>
            <a:r>
              <a:rPr lang="en-US" sz="2400" dirty="0" smtClean="0">
                <a:latin typeface="Arial Hebrew"/>
                <a:cs typeface="Arial Hebrew"/>
              </a:rPr>
              <a:t>semester.</a:t>
            </a:r>
            <a:endParaRPr lang="en-US" sz="2400" dirty="0">
              <a:latin typeface="Arial Hebrew"/>
              <a:cs typeface="Arial Hebrew"/>
            </a:endParaRPr>
          </a:p>
        </p:txBody>
      </p:sp>
      <p:sp>
        <p:nvSpPr>
          <p:cNvPr id="6" name="Title 1"/>
          <p:cNvSpPr>
            <a:spLocks noGrp="1"/>
          </p:cNvSpPr>
          <p:nvPr>
            <p:ph type="title"/>
          </p:nvPr>
        </p:nvSpPr>
        <p:spPr>
          <a:xfrm>
            <a:off x="2616941" y="-49542"/>
            <a:ext cx="7886700" cy="1325563"/>
          </a:xfrm>
        </p:spPr>
        <p:txBody>
          <a:bodyPr>
            <a:normAutofit/>
          </a:bodyPr>
          <a:lstStyle/>
          <a:p>
            <a:r>
              <a:rPr lang="en-US" sz="3200" b="1" dirty="0" smtClean="0">
                <a:solidFill>
                  <a:srgbClr val="9FA650"/>
                </a:solidFill>
                <a:latin typeface="Myriad Pro" charset="0"/>
                <a:ea typeface="Myriad Pro" charset="0"/>
                <a:cs typeface="Myriad Pro" charset="0"/>
              </a:rPr>
              <a:t>A “learning-centric” environment </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880717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28650" y="1825624"/>
            <a:ext cx="7886700" cy="3511920"/>
          </a:xfrm>
        </p:spPr>
        <p:txBody>
          <a:bodyPr>
            <a:noAutofit/>
          </a:bodyPr>
          <a:lstStyle/>
          <a:p>
            <a:pPr>
              <a:buFont typeface="Wingdings" panose="05000000000000000000" pitchFamily="2" charset="2"/>
              <a:buChar char="§"/>
            </a:pPr>
            <a:r>
              <a:rPr lang="en-US" sz="2400" dirty="0" smtClean="0">
                <a:latin typeface="Arial Hebrew"/>
                <a:cs typeface="Arial Hebrew"/>
              </a:rPr>
              <a:t>Supervisor folders</a:t>
            </a:r>
          </a:p>
          <a:p>
            <a:pPr>
              <a:buFont typeface="Wingdings" panose="05000000000000000000" pitchFamily="2" charset="2"/>
              <a:buChar char="§"/>
            </a:pPr>
            <a:r>
              <a:rPr lang="en-US" sz="2400" dirty="0" smtClean="0">
                <a:latin typeface="Arial Hebrew"/>
                <a:cs typeface="Arial Hebrew"/>
              </a:rPr>
              <a:t>IOWA GROW</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Arial Hebrew"/>
                <a:cs typeface="Arial Hebrew"/>
              </a:rPr>
              <a:t> </a:t>
            </a:r>
            <a:r>
              <a:rPr lang="en-US" sz="2400" dirty="0">
                <a:latin typeface="Arial Hebrew"/>
                <a:cs typeface="Arial Hebrew"/>
              </a:rPr>
              <a:t>website: </a:t>
            </a:r>
            <a:endParaRPr lang="en-US" sz="2400" dirty="0" smtClean="0">
              <a:latin typeface="Arial Hebrew"/>
              <a:cs typeface="Arial Hebrew"/>
            </a:endParaRPr>
          </a:p>
          <a:p>
            <a:pPr marL="0" indent="0">
              <a:buNone/>
            </a:pPr>
            <a:r>
              <a:rPr lang="en-US" sz="2400" dirty="0" smtClean="0">
                <a:latin typeface="Arial Hebrew"/>
                <a:cs typeface="Arial Hebrew"/>
                <a:hlinkClick r:id="rId3"/>
              </a:rPr>
              <a:t>https</a:t>
            </a:r>
            <a:r>
              <a:rPr lang="en-US" sz="2400" dirty="0">
                <a:latin typeface="Arial Hebrew"/>
                <a:cs typeface="Arial Hebrew"/>
                <a:hlinkClick r:id="rId3"/>
              </a:rPr>
              <a:t>://</a:t>
            </a:r>
            <a:r>
              <a:rPr lang="en-US" sz="2400" dirty="0" smtClean="0">
                <a:latin typeface="Arial Hebrew"/>
                <a:cs typeface="Arial Hebrew"/>
                <a:hlinkClick r:id="rId3"/>
              </a:rPr>
              <a:t>vp.studentlife.uiowa.edu/grow</a:t>
            </a:r>
            <a:r>
              <a:rPr lang="en-US" sz="2400" dirty="0" smtClean="0">
                <a:latin typeface="Arial Hebrew"/>
                <a:cs typeface="Arial Hebrew"/>
              </a:rPr>
              <a:t> </a:t>
            </a:r>
            <a:endParaRPr lang="en-US" sz="2400" dirty="0">
              <a:latin typeface="Arial Hebrew"/>
              <a:cs typeface="Arial Hebrew"/>
            </a:endParaRPr>
          </a:p>
        </p:txBody>
      </p:sp>
      <p:sp>
        <p:nvSpPr>
          <p:cNvPr id="6" name="Title 1"/>
          <p:cNvSpPr>
            <a:spLocks noGrp="1"/>
          </p:cNvSpPr>
          <p:nvPr>
            <p:ph type="title"/>
          </p:nvPr>
        </p:nvSpPr>
        <p:spPr>
          <a:xfrm>
            <a:off x="2616941" y="-49542"/>
            <a:ext cx="7886700" cy="1325563"/>
          </a:xfrm>
        </p:spPr>
        <p:txBody>
          <a:bodyPr>
            <a:normAutofit/>
          </a:bodyPr>
          <a:lstStyle/>
          <a:p>
            <a:r>
              <a:rPr lang="en-US" sz="3200" b="1" dirty="0" smtClean="0">
                <a:solidFill>
                  <a:srgbClr val="9FA650"/>
                </a:solidFill>
                <a:latin typeface="Myriad Pro" charset="0"/>
                <a:ea typeface="Myriad Pro" charset="0"/>
                <a:cs typeface="Myriad Pro" charset="0"/>
              </a:rPr>
              <a:t>Resources</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1837291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0957"/>
          <a:stretch/>
        </p:blipFill>
        <p:spPr>
          <a:xfrm>
            <a:off x="0" y="-10575"/>
            <a:ext cx="9144000" cy="5420775"/>
          </a:xfrm>
          <a:prstGeom prst="rect">
            <a:avLst/>
          </a:prstGeom>
        </p:spPr>
      </p:pic>
      <p:sp>
        <p:nvSpPr>
          <p:cNvPr id="2" name="TextBox 1"/>
          <p:cNvSpPr txBox="1"/>
          <p:nvPr/>
        </p:nvSpPr>
        <p:spPr>
          <a:xfrm>
            <a:off x="264583" y="4741333"/>
            <a:ext cx="8805334" cy="1846659"/>
          </a:xfrm>
          <a:prstGeom prst="rect">
            <a:avLst/>
          </a:prstGeom>
          <a:noFill/>
        </p:spPr>
        <p:txBody>
          <a:bodyPr wrap="square" rtlCol="0">
            <a:spAutoFit/>
          </a:bodyPr>
          <a:lstStyle/>
          <a:p>
            <a:endParaRPr lang="en-US" sz="2400" dirty="0" smtClean="0">
              <a:latin typeface="Arial Hebrew"/>
              <a:cs typeface="Arial Hebrew"/>
            </a:endParaRPr>
          </a:p>
          <a:p>
            <a:endParaRPr lang="en-US" sz="2400" dirty="0" smtClean="0">
              <a:latin typeface="Arial Hebrew"/>
              <a:cs typeface="Arial Hebrew"/>
            </a:endParaRPr>
          </a:p>
          <a:p>
            <a:endParaRPr lang="en-US" sz="2400" dirty="0">
              <a:latin typeface="Arial Hebrew"/>
              <a:cs typeface="Arial Hebrew"/>
            </a:endParaRPr>
          </a:p>
          <a:p>
            <a:r>
              <a:rPr lang="en-US" sz="2400" dirty="0" smtClean="0">
                <a:latin typeface="Arial Hebrew"/>
                <a:cs typeface="Arial Hebrew"/>
              </a:rPr>
              <a:t>Teri Schnelle, Assistant Director, </a:t>
            </a:r>
            <a:r>
              <a:rPr lang="en-US" sz="2400" dirty="0" smtClean="0">
                <a:latin typeface="Arial Hebrew"/>
                <a:cs typeface="Arial Hebrew"/>
                <a:hlinkClick r:id="rId3"/>
              </a:rPr>
              <a:t>teri-schnelle@uiowa.edu</a:t>
            </a:r>
            <a:endParaRPr lang="en-US" sz="2400" dirty="0" smtClean="0">
              <a:latin typeface="Arial Hebrew"/>
              <a:cs typeface="Arial Hebrew"/>
            </a:endParaRPr>
          </a:p>
          <a:p>
            <a:endParaRPr lang="en-US" dirty="0"/>
          </a:p>
        </p:txBody>
      </p:sp>
    </p:spTree>
    <p:extLst>
      <p:ext uri="{BB962C8B-B14F-4D97-AF65-F5344CB8AC3E}">
        <p14:creationId xmlns:p14="http://schemas.microsoft.com/office/powerpoint/2010/main" val="312136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628650" y="1825624"/>
            <a:ext cx="7886700" cy="3511920"/>
          </a:xfrm>
        </p:spPr>
        <p:txBody>
          <a:bodyPr>
            <a:noAutofit/>
          </a:bodyPr>
          <a:lstStyle/>
          <a:p>
            <a:pPr marL="0" indent="0">
              <a:buNone/>
            </a:pPr>
            <a:endParaRPr lang="en-US" sz="1000" dirty="0" smtClean="0">
              <a:latin typeface="Arial Hebrew"/>
              <a:ea typeface="Myriad Pro" charset="0"/>
              <a:cs typeface="Arial Hebrew"/>
            </a:endParaRPr>
          </a:p>
          <a:p>
            <a:pPr>
              <a:buFont typeface="Wingdings" panose="05000000000000000000" pitchFamily="2" charset="2"/>
              <a:buChar char="§"/>
            </a:pPr>
            <a:r>
              <a:rPr lang="en-US" sz="2400" dirty="0" smtClean="0">
                <a:latin typeface="Arial Hebrew"/>
                <a:cs typeface="Arial Hebrew"/>
              </a:rPr>
              <a:t>To </a:t>
            </a:r>
            <a:r>
              <a:rPr lang="en-US" sz="2400" dirty="0">
                <a:latin typeface="Arial Hebrew"/>
                <a:cs typeface="Arial Hebrew"/>
              </a:rPr>
              <a:t>make student employment a high-impact activity by providing structured opportunities for students to reflect on and integrate what they are </a:t>
            </a:r>
            <a:r>
              <a:rPr lang="en-US" sz="2400" dirty="0" smtClean="0">
                <a:latin typeface="Arial Hebrew"/>
                <a:cs typeface="Arial Hebrew"/>
              </a:rPr>
              <a:t>learning</a:t>
            </a:r>
          </a:p>
          <a:p>
            <a:pPr marL="0" indent="0">
              <a:buNone/>
            </a:pPr>
            <a:endParaRPr lang="en-US" sz="1000" dirty="0" smtClean="0">
              <a:latin typeface="Arial Hebrew"/>
              <a:cs typeface="Arial Hebrew"/>
            </a:endParaRPr>
          </a:p>
          <a:p>
            <a:pPr>
              <a:buFont typeface="Wingdings" panose="05000000000000000000" pitchFamily="2" charset="2"/>
              <a:buChar char="§"/>
            </a:pPr>
            <a:r>
              <a:rPr lang="en-US" sz="2400" dirty="0">
                <a:latin typeface="Arial Hebrew"/>
                <a:cs typeface="Arial Hebrew"/>
              </a:rPr>
              <a:t>To help students better articulate what they have learned from their job</a:t>
            </a:r>
          </a:p>
          <a:p>
            <a:pPr>
              <a:buFont typeface="Wingdings" panose="05000000000000000000" pitchFamily="2" charset="2"/>
              <a:buChar char="§"/>
            </a:pPr>
            <a:endParaRPr lang="en-US" sz="10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600" b="1" dirty="0" smtClean="0">
                <a:solidFill>
                  <a:srgbClr val="9FA650"/>
                </a:solidFill>
                <a:latin typeface="Myriad Pro" charset="0"/>
                <a:ea typeface="Myriad Pro" charset="0"/>
                <a:cs typeface="Myriad Pro" charset="0"/>
              </a:rPr>
              <a:t>Goals of IOWA GROW</a:t>
            </a:r>
            <a:r>
              <a:rPr lang="en-US" sz="3600" baseline="30000" dirty="0" smtClean="0">
                <a:solidFill>
                  <a:srgbClr val="9FA650"/>
                </a:solidFill>
                <a:latin typeface="Times New Roman" panose="02020603050405020304" pitchFamily="18" charset="0"/>
                <a:cs typeface="Times New Roman" panose="02020603050405020304" pitchFamily="18" charset="0"/>
              </a:rPr>
              <a:t>®</a:t>
            </a:r>
            <a:endParaRPr lang="en-US" sz="36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259122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6646"/>
          <a:stretch/>
        </p:blipFill>
        <p:spPr>
          <a:xfrm>
            <a:off x="0" y="-10575"/>
            <a:ext cx="9144000" cy="5716431"/>
          </a:xfrm>
          <a:prstGeom prst="rect">
            <a:avLst/>
          </a:prstGeom>
        </p:spPr>
      </p:pic>
      <p:sp>
        <p:nvSpPr>
          <p:cNvPr id="6" name="Title 1"/>
          <p:cNvSpPr>
            <a:spLocks noGrp="1"/>
          </p:cNvSpPr>
          <p:nvPr>
            <p:ph type="title"/>
          </p:nvPr>
        </p:nvSpPr>
        <p:spPr>
          <a:xfrm>
            <a:off x="2353901" y="-49542"/>
            <a:ext cx="6814124" cy="1325563"/>
          </a:xfrm>
        </p:spPr>
        <p:txBody>
          <a:bodyPr>
            <a:normAutofit/>
          </a:bodyPr>
          <a:lstStyle/>
          <a:p>
            <a:pPr algn="ctr"/>
            <a:r>
              <a:rPr lang="en-US" sz="4800" b="1" dirty="0" smtClean="0">
                <a:solidFill>
                  <a:srgbClr val="9FA650"/>
                </a:solidFill>
                <a:latin typeface="Myriad Pro" charset="0"/>
                <a:ea typeface="Myriad Pro" charset="0"/>
                <a:cs typeface="Myriad Pro" charset="0"/>
              </a:rPr>
              <a:t>G</a:t>
            </a:r>
            <a:r>
              <a:rPr lang="en-US" sz="3600" b="1" dirty="0" smtClean="0">
                <a:solidFill>
                  <a:srgbClr val="9FA650"/>
                </a:solidFill>
                <a:latin typeface="Myriad Pro" charset="0"/>
                <a:ea typeface="Myriad Pro" charset="0"/>
                <a:cs typeface="Myriad Pro" charset="0"/>
              </a:rPr>
              <a:t>uided </a:t>
            </a:r>
            <a:r>
              <a:rPr lang="en-US" sz="4800" b="1" dirty="0" smtClean="0">
                <a:solidFill>
                  <a:srgbClr val="9FA650"/>
                </a:solidFill>
                <a:latin typeface="Myriad Pro" charset="0"/>
                <a:ea typeface="Myriad Pro" charset="0"/>
                <a:cs typeface="Myriad Pro" charset="0"/>
              </a:rPr>
              <a:t>R</a:t>
            </a:r>
            <a:r>
              <a:rPr lang="en-US" sz="3600" b="1" dirty="0" smtClean="0">
                <a:solidFill>
                  <a:srgbClr val="9FA650"/>
                </a:solidFill>
                <a:latin typeface="Myriad Pro" charset="0"/>
                <a:ea typeface="Myriad Pro" charset="0"/>
                <a:cs typeface="Myriad Pro" charset="0"/>
              </a:rPr>
              <a:t>eflection </a:t>
            </a:r>
            <a:r>
              <a:rPr lang="en-US" sz="4800" b="1" dirty="0">
                <a:solidFill>
                  <a:srgbClr val="9FA650"/>
                </a:solidFill>
                <a:latin typeface="Myriad Pro" charset="0"/>
                <a:ea typeface="Myriad Pro" charset="0"/>
                <a:cs typeface="Myriad Pro" charset="0"/>
              </a:rPr>
              <a:t>o</a:t>
            </a:r>
            <a:r>
              <a:rPr lang="en-US" sz="3600" b="1" dirty="0">
                <a:solidFill>
                  <a:srgbClr val="9FA650"/>
                </a:solidFill>
                <a:latin typeface="Myriad Pro" charset="0"/>
                <a:ea typeface="Myriad Pro" charset="0"/>
                <a:cs typeface="Myriad Pro" charset="0"/>
              </a:rPr>
              <a:t>n </a:t>
            </a:r>
            <a:r>
              <a:rPr lang="en-US" sz="4800" b="1" dirty="0">
                <a:solidFill>
                  <a:srgbClr val="9FA650"/>
                </a:solidFill>
                <a:latin typeface="Myriad Pro" charset="0"/>
                <a:ea typeface="Myriad Pro" charset="0"/>
                <a:cs typeface="Myriad Pro" charset="0"/>
              </a:rPr>
              <a:t>W</a:t>
            </a:r>
            <a:r>
              <a:rPr lang="en-US" sz="3600" b="1" dirty="0">
                <a:solidFill>
                  <a:srgbClr val="9FA650"/>
                </a:solidFill>
                <a:latin typeface="Myriad Pro" charset="0"/>
                <a:ea typeface="Myriad Pro" charset="0"/>
                <a:cs typeface="Myriad Pro" charset="0"/>
              </a:rPr>
              <a:t>ork</a:t>
            </a:r>
          </a:p>
        </p:txBody>
      </p:sp>
      <p:sp>
        <p:nvSpPr>
          <p:cNvPr id="2" name="Rectangle 1"/>
          <p:cNvSpPr/>
          <p:nvPr/>
        </p:nvSpPr>
        <p:spPr>
          <a:xfrm>
            <a:off x="323469" y="5582594"/>
            <a:ext cx="8486775" cy="923925"/>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84731" y="1604650"/>
            <a:ext cx="8456931" cy="5125127"/>
          </a:xfrm>
        </p:spPr>
        <p:txBody>
          <a:bodyPr>
            <a:noAutofit/>
          </a:bodyPr>
          <a:lstStyle/>
          <a:p>
            <a:pPr marL="800100" lvl="2" indent="-342900">
              <a:buFont typeface="Wingdings" panose="05000000000000000000" pitchFamily="2" charset="2"/>
              <a:buChar char="§"/>
            </a:pPr>
            <a:r>
              <a:rPr lang="en-US" sz="2400" dirty="0" smtClean="0">
                <a:latin typeface="Arial Hebrew"/>
                <a:cs typeface="Arial Hebrew"/>
              </a:rPr>
              <a:t>Iowa GROW</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Arial Hebrew"/>
                <a:cs typeface="Arial Hebrew"/>
              </a:rPr>
              <a:t> </a:t>
            </a:r>
            <a:r>
              <a:rPr lang="en-US" sz="2400" dirty="0">
                <a:latin typeface="Arial Hebrew"/>
                <a:cs typeface="Arial Hebrew"/>
              </a:rPr>
              <a:t>uses brief, structured conversations between student employees and their supervisors to help make the learning that is occurring through student employment more “visible” to the students. </a:t>
            </a:r>
            <a:endParaRPr lang="en-US" sz="2400" dirty="0" smtClean="0">
              <a:latin typeface="Arial Hebrew"/>
              <a:cs typeface="Arial Hebrew"/>
            </a:endParaRPr>
          </a:p>
          <a:p>
            <a:pPr marL="628650" lvl="2" indent="-171450">
              <a:buFont typeface="Wingdings" panose="05000000000000000000" pitchFamily="2" charset="2"/>
              <a:buChar char="§"/>
            </a:pPr>
            <a:endParaRPr lang="en-US" sz="1200" dirty="0" smtClean="0">
              <a:latin typeface="Arial Hebrew"/>
              <a:cs typeface="Arial Hebrew"/>
            </a:endParaRPr>
          </a:p>
          <a:p>
            <a:pPr marL="800100" lvl="2" indent="-342900">
              <a:buFont typeface="Wingdings" panose="05000000000000000000" pitchFamily="2" charset="2"/>
              <a:buChar char="§"/>
            </a:pPr>
            <a:r>
              <a:rPr lang="en-US" sz="2400" dirty="0" smtClean="0">
                <a:latin typeface="Arial Hebrew"/>
                <a:cs typeface="Arial Hebrew"/>
              </a:rPr>
              <a:t>The </a:t>
            </a:r>
            <a:r>
              <a:rPr lang="en-US" sz="2400" dirty="0">
                <a:latin typeface="Arial Hebrew"/>
                <a:cs typeface="Arial Hebrew"/>
              </a:rPr>
              <a:t>conversations focus on 4 key questions about what students are learning and how they are applying their learning. </a:t>
            </a:r>
          </a:p>
          <a:p>
            <a:pPr marL="1257300" lvl="3" indent="-342900">
              <a:buFont typeface="Wingdings" panose="05000000000000000000" pitchFamily="2" charset="2"/>
              <a:buChar char="§"/>
            </a:pPr>
            <a:r>
              <a:rPr lang="en-US" dirty="0" smtClean="0">
                <a:latin typeface="Arial Hebrew"/>
                <a:cs typeface="Arial Hebrew"/>
              </a:rPr>
              <a:t>How </a:t>
            </a:r>
            <a:r>
              <a:rPr lang="en-US" dirty="0">
                <a:latin typeface="Arial Hebrew"/>
                <a:cs typeface="Arial Hebrew"/>
              </a:rPr>
              <a:t>is this job fitting in with your </a:t>
            </a:r>
            <a:r>
              <a:rPr lang="en-US" dirty="0" smtClean="0">
                <a:latin typeface="Arial Hebrew"/>
                <a:cs typeface="Arial Hebrew"/>
              </a:rPr>
              <a:t>academics?</a:t>
            </a:r>
          </a:p>
          <a:p>
            <a:pPr marL="1257300" lvl="3" indent="-342900">
              <a:buFont typeface="Wingdings" panose="05000000000000000000" pitchFamily="2" charset="2"/>
              <a:buChar char="§"/>
            </a:pPr>
            <a:r>
              <a:rPr lang="en-US" dirty="0" smtClean="0">
                <a:latin typeface="Arial Hebrew"/>
                <a:cs typeface="Arial Hebrew"/>
              </a:rPr>
              <a:t>What </a:t>
            </a:r>
            <a:r>
              <a:rPr lang="en-US" dirty="0">
                <a:latin typeface="Arial Hebrew"/>
                <a:cs typeface="Arial Hebrew"/>
              </a:rPr>
              <a:t>are you learning here that’s helping you in </a:t>
            </a:r>
            <a:r>
              <a:rPr lang="en-US" dirty="0" smtClean="0">
                <a:latin typeface="Arial Hebrew"/>
                <a:cs typeface="Arial Hebrew"/>
              </a:rPr>
              <a:t>school?</a:t>
            </a:r>
          </a:p>
          <a:p>
            <a:pPr marL="1257300" lvl="3" indent="-342900">
              <a:buFont typeface="Wingdings" panose="05000000000000000000" pitchFamily="2" charset="2"/>
              <a:buChar char="§"/>
            </a:pPr>
            <a:r>
              <a:rPr lang="en-US" dirty="0" smtClean="0">
                <a:latin typeface="Arial Hebrew"/>
                <a:cs typeface="Arial Hebrew"/>
              </a:rPr>
              <a:t>What </a:t>
            </a:r>
            <a:r>
              <a:rPr lang="en-US" dirty="0">
                <a:latin typeface="Arial Hebrew"/>
                <a:cs typeface="Arial Hebrew"/>
              </a:rPr>
              <a:t>are you learning in class that you can apply here at </a:t>
            </a:r>
            <a:r>
              <a:rPr lang="en-US" dirty="0" smtClean="0">
                <a:latin typeface="Arial Hebrew"/>
                <a:cs typeface="Arial Hebrew"/>
              </a:rPr>
              <a:t>work?</a:t>
            </a:r>
          </a:p>
          <a:p>
            <a:pPr marL="1257300" lvl="3" indent="-342900">
              <a:buFont typeface="Wingdings" panose="05000000000000000000" pitchFamily="2" charset="2"/>
              <a:buChar char="§"/>
            </a:pPr>
            <a:r>
              <a:rPr lang="en-US" dirty="0" smtClean="0">
                <a:latin typeface="Arial Hebrew"/>
                <a:cs typeface="Arial Hebrew"/>
              </a:rPr>
              <a:t>Can </a:t>
            </a:r>
            <a:r>
              <a:rPr lang="en-US" dirty="0">
                <a:latin typeface="Arial Hebrew"/>
                <a:cs typeface="Arial Hebrew"/>
              </a:rPr>
              <a:t>you give me a couple of examples of things you’ve learned here that you think you’ll use in your chosen profession?</a:t>
            </a:r>
          </a:p>
          <a:p>
            <a:pPr>
              <a:buFont typeface="Wingdings" panose="05000000000000000000" pitchFamily="2" charset="2"/>
              <a:buChar char="§"/>
            </a:pPr>
            <a:endParaRPr lang="en-US" sz="2200" dirty="0"/>
          </a:p>
        </p:txBody>
      </p:sp>
    </p:spTree>
    <p:extLst>
      <p:ext uri="{BB962C8B-B14F-4D97-AF65-F5344CB8AC3E}">
        <p14:creationId xmlns:p14="http://schemas.microsoft.com/office/powerpoint/2010/main" val="116401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616941" y="-113340"/>
            <a:ext cx="7886700" cy="1325563"/>
          </a:xfrm>
        </p:spPr>
        <p:txBody>
          <a:bodyPr>
            <a:normAutofit/>
          </a:bodyPr>
          <a:lstStyle/>
          <a:p>
            <a:r>
              <a:rPr lang="en-US" sz="2800" b="1" dirty="0" smtClean="0">
                <a:solidFill>
                  <a:schemeClr val="bg1"/>
                </a:solidFill>
                <a:latin typeface="Myriad Pro" charset="0"/>
                <a:ea typeface="Myriad Pro" charset="0"/>
                <a:cs typeface="Myriad Pro" charset="0"/>
              </a:rPr>
              <a:t>What does IOWA GROW® involve?</a:t>
            </a:r>
            <a:endParaRPr lang="en-US" sz="2800" b="1" dirty="0">
              <a:solidFill>
                <a:schemeClr val="bg1"/>
              </a:solidFill>
              <a:latin typeface="Myriad Pro" charset="0"/>
              <a:ea typeface="Myriad Pro" charset="0"/>
              <a:cs typeface="Myriad Pro" charset="0"/>
            </a:endParaRPr>
          </a:p>
        </p:txBody>
      </p:sp>
      <p:sp>
        <p:nvSpPr>
          <p:cNvPr id="5" name="Content Placeholder 4"/>
          <p:cNvSpPr>
            <a:spLocks noGrp="1"/>
          </p:cNvSpPr>
          <p:nvPr>
            <p:ph idx="1"/>
          </p:nvPr>
        </p:nvSpPr>
        <p:spPr>
          <a:xfrm>
            <a:off x="2616940" y="1137795"/>
            <a:ext cx="5898409" cy="3079544"/>
          </a:xfrm>
        </p:spPr>
        <p:txBody>
          <a:bodyPr>
            <a:normAutofit/>
          </a:bodyPr>
          <a:lstStyle/>
          <a:p>
            <a:pPr>
              <a:lnSpc>
                <a:spcPct val="100000"/>
              </a:lnSpc>
              <a:buFont typeface="Wingdings" panose="05000000000000000000" pitchFamily="2" charset="2"/>
              <a:buChar char="§"/>
            </a:pPr>
            <a:r>
              <a:rPr lang="en-US" sz="2000" dirty="0" smtClean="0">
                <a:latin typeface="Arial Hebrew"/>
                <a:cs typeface="Arial Hebrew"/>
              </a:rPr>
              <a:t>Two </a:t>
            </a:r>
            <a:r>
              <a:rPr lang="en-US" sz="2000" dirty="0">
                <a:latin typeface="Arial Hebrew"/>
                <a:cs typeface="Arial Hebrew"/>
              </a:rPr>
              <a:t>brief, structured conversations per </a:t>
            </a:r>
            <a:r>
              <a:rPr lang="en-US" sz="2000" dirty="0" smtClean="0">
                <a:latin typeface="Arial Hebrew"/>
                <a:cs typeface="Arial Hebrew"/>
              </a:rPr>
              <a:t>semester</a:t>
            </a:r>
          </a:p>
          <a:p>
            <a:pPr>
              <a:lnSpc>
                <a:spcPct val="100000"/>
              </a:lnSpc>
              <a:buFont typeface="Wingdings" panose="05000000000000000000" pitchFamily="2" charset="2"/>
              <a:buChar char="§"/>
            </a:pPr>
            <a:r>
              <a:rPr lang="en-US" sz="2000" dirty="0" smtClean="0">
                <a:latin typeface="Arial Hebrew"/>
                <a:cs typeface="Arial Hebrew"/>
              </a:rPr>
              <a:t>Guided by the 4 questions. We </a:t>
            </a:r>
            <a:r>
              <a:rPr lang="en-US" sz="2000" dirty="0">
                <a:latin typeface="Arial Hebrew"/>
                <a:cs typeface="Arial Hebrew"/>
              </a:rPr>
              <a:t>offer additional questions you can use over </a:t>
            </a:r>
            <a:r>
              <a:rPr lang="en-US" sz="2000" dirty="0" smtClean="0">
                <a:latin typeface="Arial Hebrew"/>
                <a:cs typeface="Arial Hebrew"/>
              </a:rPr>
              <a:t>time.</a:t>
            </a:r>
          </a:p>
          <a:p>
            <a:pPr>
              <a:lnSpc>
                <a:spcPct val="100000"/>
              </a:lnSpc>
              <a:buFont typeface="Wingdings" panose="05000000000000000000" pitchFamily="2" charset="2"/>
              <a:buChar char="§"/>
            </a:pPr>
            <a:r>
              <a:rPr lang="en-US" sz="2000" dirty="0" smtClean="0">
                <a:latin typeface="Arial Hebrew"/>
                <a:cs typeface="Arial Hebrew"/>
              </a:rPr>
              <a:t>Conversations </a:t>
            </a:r>
            <a:r>
              <a:rPr lang="en-US" sz="2000" dirty="0">
                <a:latin typeface="Arial Hebrew"/>
                <a:cs typeface="Arial Hebrew"/>
              </a:rPr>
              <a:t>can be 1:1 or small group (as many as 8 students</a:t>
            </a:r>
            <a:r>
              <a:rPr lang="en-US" sz="2000" dirty="0" smtClean="0">
                <a:latin typeface="Arial Hebrew"/>
                <a:cs typeface="Arial Hebrew"/>
              </a:rPr>
              <a:t>)</a:t>
            </a:r>
          </a:p>
          <a:p>
            <a:pPr>
              <a:lnSpc>
                <a:spcPct val="100000"/>
              </a:lnSpc>
              <a:buFont typeface="Wingdings" panose="05000000000000000000" pitchFamily="2" charset="2"/>
              <a:buChar char="§"/>
            </a:pPr>
            <a:r>
              <a:rPr lang="en-US" sz="2000" dirty="0" smtClean="0">
                <a:latin typeface="Arial Hebrew"/>
                <a:cs typeface="Arial Hebrew"/>
              </a:rPr>
              <a:t>An </a:t>
            </a:r>
            <a:r>
              <a:rPr lang="en-US" sz="2000" dirty="0">
                <a:latin typeface="Arial Hebrew"/>
                <a:cs typeface="Arial Hebrew"/>
              </a:rPr>
              <a:t>average conversation takes </a:t>
            </a:r>
            <a:r>
              <a:rPr lang="en-US" sz="2000" dirty="0" smtClean="0">
                <a:latin typeface="Arial Hebrew"/>
                <a:cs typeface="Arial Hebrew"/>
              </a:rPr>
              <a:t>5 minutes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29" y="4274008"/>
            <a:ext cx="2803450" cy="1899652"/>
          </a:xfrm>
          <a:prstGeom prst="rect">
            <a:avLst/>
          </a:prstGeom>
        </p:spPr>
      </p:pic>
      <p:sp>
        <p:nvSpPr>
          <p:cNvPr id="10" name="Content Placeholder 4"/>
          <p:cNvSpPr txBox="1">
            <a:spLocks/>
          </p:cNvSpPr>
          <p:nvPr/>
        </p:nvSpPr>
        <p:spPr>
          <a:xfrm>
            <a:off x="3526244" y="4356029"/>
            <a:ext cx="4955433" cy="195904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i="1" dirty="0" smtClean="0"/>
          </a:p>
          <a:p>
            <a:pPr marL="0" indent="0">
              <a:buNone/>
            </a:pPr>
            <a:r>
              <a:rPr lang="en-US" sz="2000" i="1" dirty="0" smtClean="0"/>
              <a:t>“</a:t>
            </a:r>
            <a:r>
              <a:rPr lang="en-US" sz="2000" i="1" dirty="0"/>
              <a:t>Not only does GROW illustrate the power of simple reflective practices, but it also underscores how small interventions can have significant outcomes for the undergraduate experience.”</a:t>
            </a:r>
          </a:p>
          <a:p>
            <a:pPr marL="0" indent="0">
              <a:buNone/>
            </a:pPr>
            <a:r>
              <a:rPr lang="en-US" sz="2000" i="1" dirty="0" smtClean="0"/>
              <a:t>			-</a:t>
            </a:r>
            <a:r>
              <a:rPr lang="en-US" sz="2000" dirty="0"/>
              <a:t>Felten, et al (2016)</a:t>
            </a:r>
          </a:p>
        </p:txBody>
      </p:sp>
      <p:pic>
        <p:nvPicPr>
          <p:cNvPr id="1026" name="Picture 2" descr="Image result for focusing colleges on what matters most"/>
          <p:cNvPicPr>
            <a:picLocks noChangeAspect="1" noChangeArrowheads="1"/>
          </p:cNvPicPr>
          <p:nvPr/>
        </p:nvPicPr>
        <p:blipFill rotWithShape="1">
          <a:blip r:embed="rId4">
            <a:extLst>
              <a:ext uri="{28A0092B-C50C-407E-A947-70E740481C1C}">
                <a14:useLocalDpi xmlns:a14="http://schemas.microsoft.com/office/drawing/2010/main" val="0"/>
              </a:ext>
            </a:extLst>
          </a:blip>
          <a:srcRect l="7686" r="10288"/>
          <a:stretch/>
        </p:blipFill>
        <p:spPr bwMode="auto">
          <a:xfrm>
            <a:off x="409575" y="4202853"/>
            <a:ext cx="2981325" cy="20444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907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724700"/>
            <a:ext cx="8360833" cy="3065510"/>
          </a:xfrm>
        </p:spPr>
        <p:txBody>
          <a:bodyPr>
            <a:noAutofit/>
          </a:bodyPr>
          <a:lstStyle/>
          <a:p>
            <a:pPr>
              <a:buFont typeface="Wingdings" panose="05000000000000000000" pitchFamily="2" charset="2"/>
              <a:buChar char="§"/>
            </a:pPr>
            <a:r>
              <a:rPr lang="en-US" sz="2400" dirty="0">
                <a:latin typeface="Arial Hebrew"/>
                <a:cs typeface="Arial Hebrew"/>
              </a:rPr>
              <a:t>Kuh: Students are most successful in “seamless environments” where they can make connections between classroom and out of classroom experiences</a:t>
            </a:r>
          </a:p>
          <a:p>
            <a:pPr>
              <a:buFont typeface="Wingdings" panose="05000000000000000000" pitchFamily="2" charset="2"/>
              <a:buChar char="§"/>
            </a:pPr>
            <a:endParaRPr lang="en-US" sz="1050" dirty="0" smtClean="0">
              <a:latin typeface="Arial Hebrew"/>
              <a:cs typeface="Arial Hebrew"/>
            </a:endParaRPr>
          </a:p>
          <a:p>
            <a:pPr>
              <a:buFont typeface="Wingdings" panose="05000000000000000000" pitchFamily="2" charset="2"/>
              <a:buChar char="§"/>
            </a:pPr>
            <a:r>
              <a:rPr lang="en-US" sz="2400" dirty="0" smtClean="0">
                <a:latin typeface="Arial Hebrew"/>
                <a:cs typeface="Arial Hebrew"/>
              </a:rPr>
              <a:t>High-impact </a:t>
            </a:r>
            <a:r>
              <a:rPr lang="en-US" sz="2400" dirty="0">
                <a:latin typeface="Arial Hebrew"/>
                <a:cs typeface="Arial Hebrew"/>
              </a:rPr>
              <a:t>activities are those that allow students to apply learning to real-life, to make connections, to reflect and to integrate learning.</a:t>
            </a:r>
          </a:p>
          <a:p>
            <a:pPr>
              <a:buFont typeface="Wingdings" panose="05000000000000000000" pitchFamily="2" charset="2"/>
              <a:buChar char="§"/>
            </a:pPr>
            <a:endParaRPr lang="en-US" sz="1050" dirty="0">
              <a:latin typeface="Arial Hebrew"/>
              <a:cs typeface="Arial Hebrew"/>
            </a:endParaRPr>
          </a:p>
          <a:p>
            <a:pPr>
              <a:buFont typeface="Wingdings" panose="05000000000000000000" pitchFamily="2" charset="2"/>
              <a:buChar char="§"/>
            </a:pPr>
            <a:r>
              <a:rPr lang="en-US" sz="2400" dirty="0">
                <a:latin typeface="Arial Hebrew"/>
                <a:cs typeface="Arial Hebrew"/>
              </a:rPr>
              <a:t>Campus jobs can be high-impact for our students with some additional structure from us (supervisors).</a:t>
            </a: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What is high-impact?</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4208426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589617"/>
            <a:ext cx="8360833" cy="3824127"/>
          </a:xfrm>
        </p:spPr>
        <p:txBody>
          <a:bodyPr>
            <a:noAutofit/>
          </a:bodyPr>
          <a:lstStyle/>
          <a:p>
            <a:pPr>
              <a:buFont typeface="Wingdings" panose="05000000000000000000" pitchFamily="2" charset="2"/>
              <a:buChar char="§"/>
            </a:pPr>
            <a:r>
              <a:rPr lang="en-US" sz="2400" dirty="0">
                <a:latin typeface="Arial Hebrew"/>
                <a:cs typeface="Arial Hebrew"/>
              </a:rPr>
              <a:t>Identified outcomes (what we want them to know or be able to do)</a:t>
            </a:r>
          </a:p>
          <a:p>
            <a:pPr>
              <a:buFont typeface="Wingdings" panose="05000000000000000000" pitchFamily="2" charset="2"/>
              <a:buChar char="§"/>
            </a:pPr>
            <a:endParaRPr lang="en-US" sz="1050" dirty="0">
              <a:latin typeface="Arial Hebrew"/>
              <a:cs typeface="Arial Hebrew"/>
            </a:endParaRPr>
          </a:p>
          <a:p>
            <a:pPr>
              <a:buFont typeface="Wingdings" panose="05000000000000000000" pitchFamily="2" charset="2"/>
              <a:buChar char="§"/>
            </a:pPr>
            <a:r>
              <a:rPr lang="en-US" sz="2400" dirty="0">
                <a:latin typeface="Arial Hebrew"/>
                <a:cs typeface="Arial Hebrew"/>
              </a:rPr>
              <a:t>Deliberate reflection</a:t>
            </a:r>
          </a:p>
          <a:p>
            <a:pPr>
              <a:buFont typeface="Wingdings" panose="05000000000000000000" pitchFamily="2" charset="2"/>
              <a:buChar char="§"/>
            </a:pPr>
            <a:endParaRPr lang="en-US" sz="1100" dirty="0">
              <a:latin typeface="Arial Hebrew"/>
              <a:cs typeface="Arial Hebrew"/>
            </a:endParaRPr>
          </a:p>
          <a:p>
            <a:pPr>
              <a:buFont typeface="Wingdings" panose="05000000000000000000" pitchFamily="2" charset="2"/>
              <a:buChar char="§"/>
            </a:pPr>
            <a:r>
              <a:rPr lang="en-US" sz="2400" dirty="0">
                <a:latin typeface="Arial Hebrew"/>
                <a:cs typeface="Arial Hebrew"/>
              </a:rPr>
              <a:t>“Scaffolding” — using prompts that encourage students to connect previous knowledge and experience to new experiences and knowledge</a:t>
            </a:r>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Making employment high-impact</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1130907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75"/>
            <a:ext cx="9144000" cy="6868576"/>
          </a:xfrm>
          <a:prstGeom prst="rect">
            <a:avLst/>
          </a:prstGeom>
          <a:solidFill>
            <a:srgbClr val="F0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5E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
            <a:ext cx="9144000" cy="6858000"/>
          </a:xfrm>
          <a:prstGeom prst="rect">
            <a:avLst/>
          </a:prstGeom>
        </p:spPr>
      </p:pic>
      <p:sp>
        <p:nvSpPr>
          <p:cNvPr id="3" name="Content Placeholder 2"/>
          <p:cNvSpPr>
            <a:spLocks noGrp="1"/>
          </p:cNvSpPr>
          <p:nvPr>
            <p:ph idx="1"/>
          </p:nvPr>
        </p:nvSpPr>
        <p:spPr>
          <a:xfrm>
            <a:off x="412749" y="1513417"/>
            <a:ext cx="8360833" cy="3824127"/>
          </a:xfrm>
        </p:spPr>
        <p:txBody>
          <a:bodyPr>
            <a:noAutofit/>
          </a:bodyPr>
          <a:lstStyle/>
          <a:p>
            <a:pPr>
              <a:buFont typeface="Wingdings" panose="05000000000000000000" pitchFamily="2" charset="2"/>
              <a:buChar char="§"/>
            </a:pPr>
            <a:r>
              <a:rPr lang="en-US" dirty="0">
                <a:latin typeface="Arial Hebrew"/>
                <a:cs typeface="Arial Hebrew"/>
              </a:rPr>
              <a:t>Typically, student affairs and academic student services are the largest employers of students. We can be leaders in high-impact student employment.</a:t>
            </a:r>
          </a:p>
          <a:p>
            <a:pPr>
              <a:buFont typeface="Wingdings" panose="05000000000000000000" pitchFamily="2" charset="2"/>
              <a:buChar char="§"/>
            </a:pPr>
            <a:endParaRPr lang="en-US" dirty="0">
              <a:latin typeface="Arial Hebrew"/>
              <a:cs typeface="Arial Hebrew"/>
            </a:endParaRPr>
          </a:p>
          <a:p>
            <a:pPr>
              <a:buFont typeface="Wingdings" panose="05000000000000000000" pitchFamily="2" charset="2"/>
              <a:buChar char="§"/>
            </a:pPr>
            <a:r>
              <a:rPr lang="en-US" dirty="0">
                <a:latin typeface="Arial Hebrew"/>
                <a:cs typeface="Arial Hebrew"/>
              </a:rPr>
              <a:t>To do this, </a:t>
            </a:r>
            <a:r>
              <a:rPr lang="en-US" i="1" dirty="0">
                <a:latin typeface="Arial Hebrew"/>
                <a:cs typeface="Arial Hebrew"/>
              </a:rPr>
              <a:t>we</a:t>
            </a:r>
            <a:r>
              <a:rPr lang="en-US" dirty="0">
                <a:latin typeface="Arial Hebrew"/>
                <a:cs typeface="Arial Hebrew"/>
              </a:rPr>
              <a:t> must reframe student employment from </a:t>
            </a:r>
            <a:r>
              <a:rPr lang="en-US" b="1" dirty="0">
                <a:latin typeface="Arial Hebrew"/>
                <a:cs typeface="Arial Hebrew"/>
              </a:rPr>
              <a:t>transactional to transformational</a:t>
            </a:r>
            <a:r>
              <a:rPr lang="en-US" dirty="0">
                <a:latin typeface="Arial Hebrew"/>
                <a:cs typeface="Arial Hebrew"/>
              </a:rPr>
              <a:t>, from </a:t>
            </a:r>
            <a:r>
              <a:rPr lang="en-US" b="1" dirty="0">
                <a:latin typeface="Arial Hebrew"/>
                <a:cs typeface="Arial Hebrew"/>
              </a:rPr>
              <a:t>supervision to mentoring</a:t>
            </a:r>
            <a:r>
              <a:rPr lang="en-US" dirty="0">
                <a:latin typeface="Arial Hebrew"/>
                <a:cs typeface="Arial Hebrew"/>
              </a:rPr>
              <a:t>, from </a:t>
            </a:r>
            <a:r>
              <a:rPr lang="en-US" b="1" dirty="0">
                <a:latin typeface="Arial Hebrew"/>
                <a:cs typeface="Arial Hebrew"/>
              </a:rPr>
              <a:t>cost to investment</a:t>
            </a:r>
            <a:r>
              <a:rPr lang="en-US" dirty="0">
                <a:latin typeface="Arial Hebrew"/>
                <a:cs typeface="Arial Hebrew"/>
              </a:rPr>
              <a:t>.</a:t>
            </a:r>
          </a:p>
          <a:p>
            <a:pPr>
              <a:buFont typeface="Wingdings" panose="05000000000000000000" pitchFamily="2" charset="2"/>
              <a:buChar char="§"/>
            </a:pPr>
            <a:endParaRPr lang="en-US" sz="2200" dirty="0"/>
          </a:p>
        </p:txBody>
      </p:sp>
      <p:sp>
        <p:nvSpPr>
          <p:cNvPr id="6" name="Title 1"/>
          <p:cNvSpPr>
            <a:spLocks noGrp="1"/>
          </p:cNvSpPr>
          <p:nvPr>
            <p:ph type="title"/>
          </p:nvPr>
        </p:nvSpPr>
        <p:spPr>
          <a:xfrm>
            <a:off x="1281325" y="-49542"/>
            <a:ext cx="7886700" cy="1325563"/>
          </a:xfrm>
        </p:spPr>
        <p:txBody>
          <a:bodyPr>
            <a:normAutofit/>
          </a:bodyPr>
          <a:lstStyle/>
          <a:p>
            <a:pPr algn="ctr"/>
            <a:r>
              <a:rPr lang="en-US" sz="3200" b="1" dirty="0" smtClean="0">
                <a:solidFill>
                  <a:srgbClr val="9FA650"/>
                </a:solidFill>
                <a:latin typeface="Myriad Pro" charset="0"/>
                <a:ea typeface="Myriad Pro" charset="0"/>
                <a:cs typeface="Myriad Pro" charset="0"/>
              </a:rPr>
              <a:t>        Specialists in student employment</a:t>
            </a:r>
            <a:endParaRPr lang="en-US" sz="3200" b="1" dirty="0">
              <a:solidFill>
                <a:srgbClr val="9FA650"/>
              </a:solidFill>
              <a:latin typeface="Myriad Pro" charset="0"/>
              <a:ea typeface="Myriad Pro" charset="0"/>
              <a:cs typeface="Myriad Pro" charset="0"/>
            </a:endParaRPr>
          </a:p>
        </p:txBody>
      </p:sp>
    </p:spTree>
    <p:extLst>
      <p:ext uri="{BB962C8B-B14F-4D97-AF65-F5344CB8AC3E}">
        <p14:creationId xmlns:p14="http://schemas.microsoft.com/office/powerpoint/2010/main" val="51282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736</TotalTime>
  <Words>1536</Words>
  <Application>Microsoft Office PowerPoint</Application>
  <PresentationFormat>On-screen Show (4:3)</PresentationFormat>
  <Paragraphs>190</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Hebrew</vt:lpstr>
      <vt:lpstr>Calibri</vt:lpstr>
      <vt:lpstr>Calibri Light</vt:lpstr>
      <vt:lpstr>Myriad Pro</vt:lpstr>
      <vt:lpstr>Times New Roman</vt:lpstr>
      <vt:lpstr>Wingdings</vt:lpstr>
      <vt:lpstr>Office Theme</vt:lpstr>
      <vt:lpstr>PowerPoint Presentation</vt:lpstr>
      <vt:lpstr>Introductions</vt:lpstr>
      <vt:lpstr>Agenda</vt:lpstr>
      <vt:lpstr>Goals of IOWA GROW®</vt:lpstr>
      <vt:lpstr>Guided Reflection on Work</vt:lpstr>
      <vt:lpstr>What does IOWA GROW® involve?</vt:lpstr>
      <vt:lpstr>What is high-impact?</vt:lpstr>
      <vt:lpstr>       Making employment high-impact</vt:lpstr>
      <vt:lpstr>        Specialists in student employment</vt:lpstr>
      <vt:lpstr>Supervisors’ role</vt:lpstr>
      <vt:lpstr> IOWA GROW® Outcomes</vt:lpstr>
      <vt:lpstr>  IOWA GROW® participants were significantly more likely (p&lt;.01) to agree/strongly agree that their job was helping them attain the following 10 outcomes of student employment: </vt:lpstr>
      <vt:lpstr>IOWA GROW® Outcomes </vt:lpstr>
      <vt:lpstr>IOWA GROW® Outcomes</vt:lpstr>
      <vt:lpstr>  </vt:lpstr>
      <vt:lpstr>  </vt:lpstr>
      <vt:lpstr>        Student Employment as  a Retention Strategy</vt:lpstr>
      <vt:lpstr>        Benefits for Supervisors</vt:lpstr>
      <vt:lpstr>        Benefits for Supervisors</vt:lpstr>
      <vt:lpstr>        Benefits for Supervisors</vt:lpstr>
      <vt:lpstr>Before the conversation</vt:lpstr>
      <vt:lpstr>Discussion</vt:lpstr>
      <vt:lpstr>Before the conversation</vt:lpstr>
      <vt:lpstr>Having the conversation</vt:lpstr>
      <vt:lpstr>Conversation tips</vt:lpstr>
      <vt:lpstr>Example conversation</vt:lpstr>
      <vt:lpstr>Continuing the conversation</vt:lpstr>
      <vt:lpstr>Facilitating group meetings</vt:lpstr>
      <vt:lpstr>Making Referrals</vt:lpstr>
      <vt:lpstr>Anticipating challenges</vt:lpstr>
      <vt:lpstr>Practice with a partner</vt:lpstr>
      <vt:lpstr>A “learning-centric” environment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Slide</dc:title>
  <dc:creator>Microsoft Office User</dc:creator>
  <cp:lastModifiedBy>Schnelle, Teri A</cp:lastModifiedBy>
  <cp:revision>52</cp:revision>
  <cp:lastPrinted>2017-11-06T19:09:26Z</cp:lastPrinted>
  <dcterms:created xsi:type="dcterms:W3CDTF">2017-07-26T16:59:08Z</dcterms:created>
  <dcterms:modified xsi:type="dcterms:W3CDTF">2017-11-27T13:55:49Z</dcterms:modified>
</cp:coreProperties>
</file>