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25" r:id="rId5"/>
  </p:sldMasterIdLst>
  <p:notesMasterIdLst>
    <p:notesMasterId r:id="rId39"/>
  </p:notesMasterIdLst>
  <p:sldIdLst>
    <p:sldId id="257" r:id="rId6"/>
    <p:sldId id="258" r:id="rId7"/>
    <p:sldId id="259" r:id="rId8"/>
    <p:sldId id="260" r:id="rId9"/>
    <p:sldId id="358" r:id="rId10"/>
    <p:sldId id="298" r:id="rId11"/>
    <p:sldId id="292" r:id="rId12"/>
    <p:sldId id="352" r:id="rId13"/>
    <p:sldId id="339" r:id="rId14"/>
    <p:sldId id="354" r:id="rId15"/>
    <p:sldId id="343" r:id="rId16"/>
    <p:sldId id="341" r:id="rId17"/>
    <p:sldId id="342" r:id="rId18"/>
    <p:sldId id="359" r:id="rId19"/>
    <p:sldId id="344" r:id="rId20"/>
    <p:sldId id="356" r:id="rId21"/>
    <p:sldId id="355" r:id="rId22"/>
    <p:sldId id="345" r:id="rId23"/>
    <p:sldId id="357" r:id="rId24"/>
    <p:sldId id="366" r:id="rId25"/>
    <p:sldId id="346" r:id="rId26"/>
    <p:sldId id="347" r:id="rId27"/>
    <p:sldId id="360" r:id="rId28"/>
    <p:sldId id="348" r:id="rId29"/>
    <p:sldId id="363" r:id="rId30"/>
    <p:sldId id="350" r:id="rId31"/>
    <p:sldId id="364" r:id="rId32"/>
    <p:sldId id="361" r:id="rId33"/>
    <p:sldId id="362" r:id="rId34"/>
    <p:sldId id="285" r:id="rId35"/>
    <p:sldId id="303" r:id="rId36"/>
    <p:sldId id="288" r:id="rId37"/>
    <p:sldId id="30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elle, Teri" initials="ST" lastIdx="2" clrIdx="0">
    <p:extLst>
      <p:ext uri="{19B8F6BF-5375-455C-9EA6-DF929625EA0E}">
        <p15:presenceInfo xmlns:p15="http://schemas.microsoft.com/office/powerpoint/2012/main" userId="S::tschnelle@uiowa.edu::91b38fa7-22b8-4ebd-8fd1-6a3b663b6a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FDAC7-9218-861C-75B1-1DEAA020456E}" v="331" dt="2019-11-13T13:54:32.787"/>
    <p1510:client id="{1995BC2D-911A-2EB0-5A95-6BB52E1688D5}" v="1817" dt="2019-11-02T00:03:46.484"/>
    <p1510:client id="{281EC278-5F8E-DE88-CDA5-1FD242F1047F}" v="3317" dt="2020-03-27T15:57:50.221"/>
    <p1510:client id="{3822D469-50FC-BF7D-E481-81C3713289F1}" v="17" dt="2020-04-14T16:04:19.052"/>
    <p1510:client id="{488690FA-4723-7A6D-1070-A6FAEF421EA0}" v="21" dt="2019-12-05T18:45:00.173"/>
    <p1510:client id="{538078C9-54AB-45C2-BCD9-9A79DD8B908D}" v="56" dt="2019-12-11T21:40:21.436"/>
    <p1510:client id="{60767924-A19E-30D9-4CC3-C1388952BE02}" v="1698" dt="2019-11-08T21:50:39.640"/>
    <p1510:client id="{66342C79-0020-2221-F9D4-8008031C89A0}" v="2" dt="2019-10-11T19:01:15.784"/>
    <p1510:client id="{813A5E77-850A-912D-C782-DF6C09B9FC25}" v="58" dt="2020-04-15T15:28:21.600"/>
    <p1510:client id="{84B20D79-DDED-128A-8174-8047624AEA55}" v="236" dt="2019-10-25T18:32:57.025"/>
    <p1510:client id="{91907257-EAA3-61A0-8306-EAE064F8ABB4}" v="1449" dt="2020-04-07T17:32:02.687"/>
    <p1510:client id="{95E3D89C-9FE7-291C-ABAC-FD551BA7A245}" v="1" dt="2019-11-13T15:23:59.290"/>
    <p1510:client id="{9D582289-D477-E70C-F4D3-8A6CD2AAF56A}" v="7" dt="2019-10-11T19:04:31.802"/>
    <p1510:client id="{AF0C6E70-1D65-81DD-88E8-6D48D5FD38CE}" v="314" dt="2019-11-10T16:44:07.428"/>
    <p1510:client id="{B6B67249-DA51-449D-8FC1-B9122E1F2779}" v="1" dt="2019-10-11T18:30:12.454"/>
    <p1510:client id="{CC45B728-5375-682E-DB9A-9A0B5E0C0F2F}" v="8" dt="2020-03-06T22:07:24.148"/>
    <p1510:client id="{CCDAC90A-C328-DF1D-910D-5385F711A8E8}" v="130" dt="2019-11-11T16:45:09.906"/>
    <p1510:client id="{D1E50FC2-C3A3-2219-53A4-405484BD3F4D}" v="24" dt="2019-10-11T19:00:21.638"/>
    <p1510:client id="{DA5093F5-6D34-16EC-5524-C9709BECD7A2}" v="286" dt="2020-04-05T21:37:57.044"/>
    <p1510:client id="{EAD71F6F-8EEB-B0FC-0FCC-A2E5A8EBEDD5}" v="85" dt="2020-04-15T15:37:32.572"/>
    <p1510:client id="{F69013C7-0DBE-2A86-B4B5-BAB37635E2DD}" v="468" dt="2020-04-14T16:23:47.306"/>
    <p1510:client id="{FCC139ED-96E1-0AEF-6F01-F5DC16D3A0A8}" v="2807" dt="2019-11-21T22:27:42.5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3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F11F60-8508-417A-9E96-95ECDE184AC3}"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728C1108-20B1-42AC-A371-77D1ED9BF50D}">
      <dgm:prSet custT="1"/>
      <dgm:spPr/>
      <dgm:t>
        <a:bodyPr/>
        <a:lstStyle/>
        <a:p>
          <a:r>
            <a:rPr lang="en-US" sz="2400" dirty="0"/>
            <a:t>Assessment, Evaluation, and Research (AER)</a:t>
          </a:r>
        </a:p>
      </dgm:t>
    </dgm:pt>
    <dgm:pt modelId="{A58E225D-D1AA-4894-9210-1A3C424CCDD4}" type="parTrans" cxnId="{6F50DFC5-39B7-4593-9DF5-8F5CF30EB262}">
      <dgm:prSet/>
      <dgm:spPr/>
      <dgm:t>
        <a:bodyPr/>
        <a:lstStyle/>
        <a:p>
          <a:endParaRPr lang="en-US" sz="2400"/>
        </a:p>
      </dgm:t>
    </dgm:pt>
    <dgm:pt modelId="{0A287CD1-2FC7-437B-B3C0-BF32638EFF49}" type="sibTrans" cxnId="{6F50DFC5-39B7-4593-9DF5-8F5CF30EB262}">
      <dgm:prSet/>
      <dgm:spPr/>
      <dgm:t>
        <a:bodyPr/>
        <a:lstStyle/>
        <a:p>
          <a:endParaRPr lang="en-US" sz="2400"/>
        </a:p>
      </dgm:t>
    </dgm:pt>
    <dgm:pt modelId="{7618A9A2-3DE9-4D1F-A003-E7EB75EBDEB6}">
      <dgm:prSet phldr="0"/>
      <dgm:spPr/>
      <dgm:t>
        <a:bodyPr/>
        <a:lstStyle/>
        <a:p>
          <a:pPr rtl="0"/>
          <a:r>
            <a:rPr lang="en-US" b="0" i="0" u="none" strike="noStrike" cap="none" baseline="0" noProof="0" dirty="0"/>
            <a:t>Select AER methods, methodologies, designs, and tools that fit with research and evaluation questions and with assessment and review purposes. </a:t>
          </a:r>
          <a:endParaRPr lang="en-US" b="0" i="0" u="none" strike="noStrike" cap="none" baseline="0" noProof="0" dirty="0">
            <a:solidFill>
              <a:srgbClr val="010000"/>
            </a:solidFill>
            <a:latin typeface="Arial"/>
          </a:endParaRPr>
        </a:p>
      </dgm:t>
    </dgm:pt>
    <dgm:pt modelId="{824EF70A-9EF4-4313-8B4F-0FDAD53C3014}" type="parTrans" cxnId="{B6AA5105-ACB7-4C8C-9F93-8718ED29B181}">
      <dgm:prSet/>
      <dgm:spPr/>
    </dgm:pt>
    <dgm:pt modelId="{42D2EF37-32C9-475C-8771-FE00D030E386}" type="sibTrans" cxnId="{B6AA5105-ACB7-4C8C-9F93-8718ED29B181}">
      <dgm:prSet/>
      <dgm:spPr/>
    </dgm:pt>
    <dgm:pt modelId="{CE1348CC-C2F3-4D89-9788-CD3BC59EF97F}">
      <dgm:prSet phldr="0"/>
      <dgm:spPr/>
      <dgm:t>
        <a:bodyPr/>
        <a:lstStyle/>
        <a:p>
          <a:pPr rtl="0"/>
          <a:r>
            <a:rPr lang="en-US" b="0" i="0" u="none" strike="noStrike" cap="none" baseline="0" noProof="0" dirty="0"/>
            <a:t>Facilitate appropriate data collection for system/department-wide assessment and evaluation efforts using current technology and methods. </a:t>
          </a:r>
          <a:endParaRPr lang="en-US" b="0" i="0" u="none" strike="noStrike" cap="none" baseline="0" noProof="0" dirty="0">
            <a:latin typeface="Arial" panose="020B0604020202020204"/>
          </a:endParaRPr>
        </a:p>
      </dgm:t>
    </dgm:pt>
    <dgm:pt modelId="{8C987887-2994-40F6-A4CA-793A0B877086}" type="parTrans" cxnId="{6A789F92-12BB-4AD5-BF58-AC6F23126ED1}">
      <dgm:prSet/>
      <dgm:spPr/>
    </dgm:pt>
    <dgm:pt modelId="{C1AB91A5-033E-413B-BF78-190A09801D0C}" type="sibTrans" cxnId="{6A789F92-12BB-4AD5-BF58-AC6F23126ED1}">
      <dgm:prSet/>
      <dgm:spPr/>
    </dgm:pt>
    <dgm:pt modelId="{69620016-4C74-4461-B3EC-4BFA90C3076C}">
      <dgm:prSet phldr="0"/>
      <dgm:spPr/>
      <dgm:t>
        <a:bodyPr/>
        <a:lstStyle/>
        <a:p>
          <a:r>
            <a:rPr lang="en-US" b="0" i="0" u="none" strike="noStrike" cap="none" baseline="0" noProof="0" dirty="0"/>
            <a:t>Effectively articulate, interpret, and apply results of AER reports and studies, including professional literature.</a:t>
          </a:r>
          <a:endParaRPr lang="en-US" dirty="0"/>
        </a:p>
      </dgm:t>
    </dgm:pt>
    <dgm:pt modelId="{C2D2DEFC-60DD-46CF-8869-1B1DA7C5DCE2}" type="parTrans" cxnId="{C29047CB-6E82-4C35-9ABC-825CAB99F169}">
      <dgm:prSet/>
      <dgm:spPr/>
    </dgm:pt>
    <dgm:pt modelId="{E636CA9C-55FD-40FC-9132-EC0F07CEA8C4}" type="sibTrans" cxnId="{C29047CB-6E82-4C35-9ABC-825CAB99F169}">
      <dgm:prSet/>
      <dgm:spPr/>
    </dgm:pt>
    <dgm:pt modelId="{21117D70-0F46-4A5F-A95B-B0C59398494A}" type="pres">
      <dgm:prSet presAssocID="{67F11F60-8508-417A-9E96-95ECDE184AC3}" presName="linear" presStyleCnt="0">
        <dgm:presLayoutVars>
          <dgm:animLvl val="lvl"/>
          <dgm:resizeHandles val="exact"/>
        </dgm:presLayoutVars>
      </dgm:prSet>
      <dgm:spPr/>
      <dgm:t>
        <a:bodyPr/>
        <a:lstStyle/>
        <a:p>
          <a:endParaRPr lang="en-US"/>
        </a:p>
      </dgm:t>
    </dgm:pt>
    <dgm:pt modelId="{590FD44D-F4EB-4AE8-85FF-858828B57FCC}" type="pres">
      <dgm:prSet presAssocID="{728C1108-20B1-42AC-A371-77D1ED9BF50D}" presName="parentText" presStyleLbl="node1" presStyleIdx="0" presStyleCnt="1">
        <dgm:presLayoutVars>
          <dgm:chMax val="0"/>
          <dgm:bulletEnabled val="1"/>
        </dgm:presLayoutVars>
      </dgm:prSet>
      <dgm:spPr/>
      <dgm:t>
        <a:bodyPr/>
        <a:lstStyle/>
        <a:p>
          <a:endParaRPr lang="en-US"/>
        </a:p>
      </dgm:t>
    </dgm:pt>
    <dgm:pt modelId="{2710B1E3-64F3-46B6-9B93-A7B26E5E4820}" type="pres">
      <dgm:prSet presAssocID="{728C1108-20B1-42AC-A371-77D1ED9BF50D}" presName="childText" presStyleLbl="revTx" presStyleIdx="0" presStyleCnt="1">
        <dgm:presLayoutVars>
          <dgm:bulletEnabled val="1"/>
        </dgm:presLayoutVars>
      </dgm:prSet>
      <dgm:spPr/>
      <dgm:t>
        <a:bodyPr/>
        <a:lstStyle/>
        <a:p>
          <a:endParaRPr lang="en-US"/>
        </a:p>
      </dgm:t>
    </dgm:pt>
  </dgm:ptLst>
  <dgm:cxnLst>
    <dgm:cxn modelId="{6A789F92-12BB-4AD5-BF58-AC6F23126ED1}" srcId="{728C1108-20B1-42AC-A371-77D1ED9BF50D}" destId="{CE1348CC-C2F3-4D89-9788-CD3BC59EF97F}" srcOrd="1" destOrd="0" parTransId="{8C987887-2994-40F6-A4CA-793A0B877086}" sibTransId="{C1AB91A5-033E-413B-BF78-190A09801D0C}"/>
    <dgm:cxn modelId="{20D3FEAA-0E09-4196-8A34-DBFFB7B920E6}" type="presOf" srcId="{7618A9A2-3DE9-4D1F-A003-E7EB75EBDEB6}" destId="{2710B1E3-64F3-46B6-9B93-A7B26E5E4820}" srcOrd="0" destOrd="0" presId="urn:microsoft.com/office/officeart/2005/8/layout/vList2"/>
    <dgm:cxn modelId="{6F50DFC5-39B7-4593-9DF5-8F5CF30EB262}" srcId="{67F11F60-8508-417A-9E96-95ECDE184AC3}" destId="{728C1108-20B1-42AC-A371-77D1ED9BF50D}" srcOrd="0" destOrd="0" parTransId="{A58E225D-D1AA-4894-9210-1A3C424CCDD4}" sibTransId="{0A287CD1-2FC7-437B-B3C0-BF32638EFF49}"/>
    <dgm:cxn modelId="{C29047CB-6E82-4C35-9ABC-825CAB99F169}" srcId="{728C1108-20B1-42AC-A371-77D1ED9BF50D}" destId="{69620016-4C74-4461-B3EC-4BFA90C3076C}" srcOrd="2" destOrd="0" parTransId="{C2D2DEFC-60DD-46CF-8869-1B1DA7C5DCE2}" sibTransId="{E636CA9C-55FD-40FC-9132-EC0F07CEA8C4}"/>
    <dgm:cxn modelId="{B6AA5105-ACB7-4C8C-9F93-8718ED29B181}" srcId="{728C1108-20B1-42AC-A371-77D1ED9BF50D}" destId="{7618A9A2-3DE9-4D1F-A003-E7EB75EBDEB6}" srcOrd="0" destOrd="0" parTransId="{824EF70A-9EF4-4313-8B4F-0FDAD53C3014}" sibTransId="{42D2EF37-32C9-475C-8771-FE00D030E386}"/>
    <dgm:cxn modelId="{780F5F2A-404B-4FE1-9778-54ADCD8AF990}" type="presOf" srcId="{67F11F60-8508-417A-9E96-95ECDE184AC3}" destId="{21117D70-0F46-4A5F-A95B-B0C59398494A}" srcOrd="0" destOrd="0" presId="urn:microsoft.com/office/officeart/2005/8/layout/vList2"/>
    <dgm:cxn modelId="{D627FDC7-A4DE-4CFF-8FD3-6D82E4910FBE}" type="presOf" srcId="{CE1348CC-C2F3-4D89-9788-CD3BC59EF97F}" destId="{2710B1E3-64F3-46B6-9B93-A7B26E5E4820}" srcOrd="0" destOrd="1" presId="urn:microsoft.com/office/officeart/2005/8/layout/vList2"/>
    <dgm:cxn modelId="{0A8DF818-A171-4C8B-94DF-7E41402E329B}" type="presOf" srcId="{728C1108-20B1-42AC-A371-77D1ED9BF50D}" destId="{590FD44D-F4EB-4AE8-85FF-858828B57FCC}" srcOrd="0" destOrd="0" presId="urn:microsoft.com/office/officeart/2005/8/layout/vList2"/>
    <dgm:cxn modelId="{88CC36CD-507D-4768-B148-44FA3D6A09EB}" type="presOf" srcId="{69620016-4C74-4461-B3EC-4BFA90C3076C}" destId="{2710B1E3-64F3-46B6-9B93-A7B26E5E4820}" srcOrd="0" destOrd="2" presId="urn:microsoft.com/office/officeart/2005/8/layout/vList2"/>
    <dgm:cxn modelId="{66B94AE2-7235-4239-90D6-66F7481CD9E2}" type="presParOf" srcId="{21117D70-0F46-4A5F-A95B-B0C59398494A}" destId="{590FD44D-F4EB-4AE8-85FF-858828B57FCC}" srcOrd="0" destOrd="0" presId="urn:microsoft.com/office/officeart/2005/8/layout/vList2"/>
    <dgm:cxn modelId="{BE71A4FD-32A0-48CE-BA9F-6A545BF9DE3D}" type="presParOf" srcId="{21117D70-0F46-4A5F-A95B-B0C59398494A}" destId="{2710B1E3-64F3-46B6-9B93-A7B26E5E482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26F684-813B-413B-B6EE-E97F42D6C4A5}" type="doc">
      <dgm:prSet loTypeId="urn:microsoft.com/office/officeart/2005/8/layout/hChevron3" loCatId="process" qsTypeId="urn:microsoft.com/office/officeart/2005/8/quickstyle/simple1" qsCatId="simple" csTypeId="urn:microsoft.com/office/officeart/2005/8/colors/accent0_1" csCatId="mainScheme" phldr="1"/>
      <dgm:spPr/>
      <dgm:t>
        <a:bodyPr/>
        <a:lstStyle/>
        <a:p>
          <a:endParaRPr lang="en-US"/>
        </a:p>
      </dgm:t>
    </dgm:pt>
    <dgm:pt modelId="{85F5CC64-04A5-4305-A8D2-F31A5A9293D3}">
      <dgm:prSet phldrT="[Text]" phldr="0"/>
      <dgm:spPr/>
      <dgm:t>
        <a:bodyPr/>
        <a:lstStyle/>
        <a:p>
          <a:pPr rtl="0"/>
          <a:r>
            <a:rPr lang="en-US" dirty="0">
              <a:latin typeface="Arial" panose="020B0604020202020204"/>
            </a:rPr>
            <a:t> </a:t>
          </a:r>
          <a:endParaRPr lang="en-US" b="0" i="0" u="none" strike="noStrike" cap="none" baseline="0" noProof="0" dirty="0">
            <a:latin typeface="Arial"/>
            <a:cs typeface="Arial"/>
          </a:endParaRPr>
        </a:p>
      </dgm:t>
    </dgm:pt>
    <dgm:pt modelId="{218A5873-7CA9-4FE6-8028-13700C974105}" type="parTrans" cxnId="{BAF16520-49A5-4DC4-A8AF-5CE9673CE57F}">
      <dgm:prSet/>
      <dgm:spPr/>
      <dgm:t>
        <a:bodyPr/>
        <a:lstStyle/>
        <a:p>
          <a:endParaRPr lang="en-US"/>
        </a:p>
      </dgm:t>
    </dgm:pt>
    <dgm:pt modelId="{83CFB00D-8588-488A-96BD-EFF05FD5A31B}" type="sibTrans" cxnId="{BAF16520-49A5-4DC4-A8AF-5CE9673CE57F}">
      <dgm:prSet/>
      <dgm:spPr/>
      <dgm:t>
        <a:bodyPr/>
        <a:lstStyle/>
        <a:p>
          <a:endParaRPr lang="en-US"/>
        </a:p>
      </dgm:t>
    </dgm:pt>
    <dgm:pt modelId="{5AF13319-4A91-4382-8C23-153343505110}">
      <dgm:prSet phldrT="[Text]" phldr="0"/>
      <dgm:spPr/>
      <dgm:t>
        <a:bodyPr/>
        <a:lstStyle/>
        <a:p>
          <a:r>
            <a:rPr lang="en-US">
              <a:latin typeface="Arial" panose="020B0604020202020204"/>
            </a:rPr>
            <a:t> </a:t>
          </a:r>
          <a:endParaRPr lang="en-US" dirty="0"/>
        </a:p>
      </dgm:t>
    </dgm:pt>
    <dgm:pt modelId="{A2A24710-4FFC-4B56-A14E-458E5B0278D7}" type="parTrans" cxnId="{2EF4C66E-0F74-4D1D-A58C-87706593F166}">
      <dgm:prSet/>
      <dgm:spPr/>
      <dgm:t>
        <a:bodyPr/>
        <a:lstStyle/>
        <a:p>
          <a:endParaRPr lang="en-US"/>
        </a:p>
      </dgm:t>
    </dgm:pt>
    <dgm:pt modelId="{8598A44C-900A-45C6-868D-062C215A28A7}" type="sibTrans" cxnId="{2EF4C66E-0F74-4D1D-A58C-87706593F166}">
      <dgm:prSet/>
      <dgm:spPr/>
      <dgm:t>
        <a:bodyPr/>
        <a:lstStyle/>
        <a:p>
          <a:endParaRPr lang="en-US"/>
        </a:p>
      </dgm:t>
    </dgm:pt>
    <dgm:pt modelId="{4B71F6F3-C6FA-4824-A624-00C313323DB6}">
      <dgm:prSet phldrT="[Text]" phldr="0"/>
      <dgm:spPr/>
      <dgm:t>
        <a:bodyPr/>
        <a:lstStyle/>
        <a:p>
          <a:pPr rtl="0"/>
          <a:r>
            <a:rPr lang="en-US">
              <a:latin typeface="Arial" panose="020B0604020202020204"/>
            </a:rPr>
            <a:t> </a:t>
          </a:r>
          <a:endParaRPr lang="en-US"/>
        </a:p>
      </dgm:t>
    </dgm:pt>
    <dgm:pt modelId="{538645DC-4DEE-4AD0-B7F1-AF5C23CECB55}" type="parTrans" cxnId="{9CED3449-0FEE-4329-A6A3-7EC207672D21}">
      <dgm:prSet/>
      <dgm:spPr/>
      <dgm:t>
        <a:bodyPr/>
        <a:lstStyle/>
        <a:p>
          <a:endParaRPr lang="en-US"/>
        </a:p>
      </dgm:t>
    </dgm:pt>
    <dgm:pt modelId="{F646D2ED-05C9-4A9E-B942-5C9BB2CC6D3B}" type="sibTrans" cxnId="{9CED3449-0FEE-4329-A6A3-7EC207672D21}">
      <dgm:prSet/>
      <dgm:spPr/>
      <dgm:t>
        <a:bodyPr/>
        <a:lstStyle/>
        <a:p>
          <a:endParaRPr lang="en-US"/>
        </a:p>
      </dgm:t>
    </dgm:pt>
    <dgm:pt modelId="{32D148F9-52D1-442D-841E-57ADA6401739}">
      <dgm:prSet phldr="0"/>
      <dgm:spPr/>
      <dgm:t>
        <a:bodyPr/>
        <a:lstStyle/>
        <a:p>
          <a:pPr rtl="0"/>
          <a:r>
            <a:rPr lang="en-US">
              <a:latin typeface="Arial" panose="020B0604020202020204"/>
            </a:rPr>
            <a:t> </a:t>
          </a:r>
        </a:p>
      </dgm:t>
    </dgm:pt>
    <dgm:pt modelId="{5476D1AC-A084-428E-AE6D-1D3A6E8E7622}" type="parTrans" cxnId="{BF7198BF-66DA-4B79-A91B-0F3882579F61}">
      <dgm:prSet/>
      <dgm:spPr/>
    </dgm:pt>
    <dgm:pt modelId="{C7344994-C202-45C0-985C-D7598371F975}" type="sibTrans" cxnId="{BF7198BF-66DA-4B79-A91B-0F3882579F61}">
      <dgm:prSet/>
      <dgm:spPr/>
    </dgm:pt>
    <dgm:pt modelId="{AC8EFDD2-4296-41DD-8B32-8BE963B772E9}">
      <dgm:prSet phldr="0"/>
      <dgm:spPr/>
      <dgm:t>
        <a:bodyPr/>
        <a:lstStyle/>
        <a:p>
          <a:pPr rtl="0"/>
          <a:r>
            <a:rPr lang="en-US">
              <a:latin typeface="Arial" panose="020B0604020202020204"/>
            </a:rPr>
            <a:t> </a:t>
          </a:r>
        </a:p>
      </dgm:t>
    </dgm:pt>
    <dgm:pt modelId="{5AC692E8-54AA-4023-9A10-5444EE94C12A}" type="parTrans" cxnId="{97230BA3-88E5-468D-B83E-243634C61619}">
      <dgm:prSet/>
      <dgm:spPr/>
    </dgm:pt>
    <dgm:pt modelId="{B27442D4-8083-4ED4-8D4C-051993E1CCE0}" type="sibTrans" cxnId="{97230BA3-88E5-468D-B83E-243634C61619}">
      <dgm:prSet/>
      <dgm:spPr/>
    </dgm:pt>
    <dgm:pt modelId="{F183DE1E-B88C-43BB-A4F9-5572D4F907FC}" type="pres">
      <dgm:prSet presAssocID="{0126F684-813B-413B-B6EE-E97F42D6C4A5}" presName="Name0" presStyleCnt="0">
        <dgm:presLayoutVars>
          <dgm:dir/>
          <dgm:resizeHandles val="exact"/>
        </dgm:presLayoutVars>
      </dgm:prSet>
      <dgm:spPr/>
      <dgm:t>
        <a:bodyPr/>
        <a:lstStyle/>
        <a:p>
          <a:endParaRPr lang="en-US"/>
        </a:p>
      </dgm:t>
    </dgm:pt>
    <dgm:pt modelId="{659412DC-61AD-488E-9B31-4DE0D82E20A7}" type="pres">
      <dgm:prSet presAssocID="{85F5CC64-04A5-4305-A8D2-F31A5A9293D3}" presName="parTxOnly" presStyleLbl="node1" presStyleIdx="0" presStyleCnt="5">
        <dgm:presLayoutVars>
          <dgm:bulletEnabled val="1"/>
        </dgm:presLayoutVars>
      </dgm:prSet>
      <dgm:spPr/>
      <dgm:t>
        <a:bodyPr/>
        <a:lstStyle/>
        <a:p>
          <a:endParaRPr lang="en-US"/>
        </a:p>
      </dgm:t>
    </dgm:pt>
    <dgm:pt modelId="{73395608-E2DF-4A90-9EDE-1F9F17BFFF7C}" type="pres">
      <dgm:prSet presAssocID="{83CFB00D-8588-488A-96BD-EFF05FD5A31B}" presName="parSpace" presStyleCnt="0"/>
      <dgm:spPr/>
    </dgm:pt>
    <dgm:pt modelId="{85DCF069-F710-4D28-92B7-19D744CC5648}" type="pres">
      <dgm:prSet presAssocID="{5AF13319-4A91-4382-8C23-153343505110}" presName="parTxOnly" presStyleLbl="node1" presStyleIdx="1" presStyleCnt="5">
        <dgm:presLayoutVars>
          <dgm:bulletEnabled val="1"/>
        </dgm:presLayoutVars>
      </dgm:prSet>
      <dgm:spPr/>
      <dgm:t>
        <a:bodyPr/>
        <a:lstStyle/>
        <a:p>
          <a:endParaRPr lang="en-US"/>
        </a:p>
      </dgm:t>
    </dgm:pt>
    <dgm:pt modelId="{5B5D0EF9-B1AC-4EFA-A8F5-64BFB1340988}" type="pres">
      <dgm:prSet presAssocID="{8598A44C-900A-45C6-868D-062C215A28A7}" presName="parSpace" presStyleCnt="0"/>
      <dgm:spPr/>
    </dgm:pt>
    <dgm:pt modelId="{A4951CBD-1EED-464D-A972-AFD1D66FE2EA}" type="pres">
      <dgm:prSet presAssocID="{4B71F6F3-C6FA-4824-A624-00C313323DB6}" presName="parTxOnly" presStyleLbl="node1" presStyleIdx="2" presStyleCnt="5">
        <dgm:presLayoutVars>
          <dgm:bulletEnabled val="1"/>
        </dgm:presLayoutVars>
      </dgm:prSet>
      <dgm:spPr/>
      <dgm:t>
        <a:bodyPr/>
        <a:lstStyle/>
        <a:p>
          <a:endParaRPr lang="en-US"/>
        </a:p>
      </dgm:t>
    </dgm:pt>
    <dgm:pt modelId="{EF4A748F-8B52-4CCC-8A43-FFD894FF23D7}" type="pres">
      <dgm:prSet presAssocID="{F646D2ED-05C9-4A9E-B942-5C9BB2CC6D3B}" presName="parSpace" presStyleCnt="0"/>
      <dgm:spPr/>
    </dgm:pt>
    <dgm:pt modelId="{04A1D51D-0396-4F28-A340-23CC4D0FB675}" type="pres">
      <dgm:prSet presAssocID="{32D148F9-52D1-442D-841E-57ADA6401739}" presName="parTxOnly" presStyleLbl="node1" presStyleIdx="3" presStyleCnt="5">
        <dgm:presLayoutVars>
          <dgm:bulletEnabled val="1"/>
        </dgm:presLayoutVars>
      </dgm:prSet>
      <dgm:spPr/>
      <dgm:t>
        <a:bodyPr/>
        <a:lstStyle/>
        <a:p>
          <a:endParaRPr lang="en-US"/>
        </a:p>
      </dgm:t>
    </dgm:pt>
    <dgm:pt modelId="{F8F5757F-4542-4542-94B3-459CC4069CF5}" type="pres">
      <dgm:prSet presAssocID="{C7344994-C202-45C0-985C-D7598371F975}" presName="parSpace" presStyleCnt="0"/>
      <dgm:spPr/>
    </dgm:pt>
    <dgm:pt modelId="{4F476360-CF0C-4233-AE41-2CAEA27190D0}" type="pres">
      <dgm:prSet presAssocID="{AC8EFDD2-4296-41DD-8B32-8BE963B772E9}" presName="parTxOnly" presStyleLbl="node1" presStyleIdx="4" presStyleCnt="5">
        <dgm:presLayoutVars>
          <dgm:bulletEnabled val="1"/>
        </dgm:presLayoutVars>
      </dgm:prSet>
      <dgm:spPr/>
      <dgm:t>
        <a:bodyPr/>
        <a:lstStyle/>
        <a:p>
          <a:endParaRPr lang="en-US"/>
        </a:p>
      </dgm:t>
    </dgm:pt>
  </dgm:ptLst>
  <dgm:cxnLst>
    <dgm:cxn modelId="{3DBBACB6-AF58-40B9-BC69-68359DD6659D}" type="presOf" srcId="{85F5CC64-04A5-4305-A8D2-F31A5A9293D3}" destId="{659412DC-61AD-488E-9B31-4DE0D82E20A7}" srcOrd="0" destOrd="0" presId="urn:microsoft.com/office/officeart/2005/8/layout/hChevron3"/>
    <dgm:cxn modelId="{9CED3449-0FEE-4329-A6A3-7EC207672D21}" srcId="{0126F684-813B-413B-B6EE-E97F42D6C4A5}" destId="{4B71F6F3-C6FA-4824-A624-00C313323DB6}" srcOrd="2" destOrd="0" parTransId="{538645DC-4DEE-4AD0-B7F1-AF5C23CECB55}" sibTransId="{F646D2ED-05C9-4A9E-B942-5C9BB2CC6D3B}"/>
    <dgm:cxn modelId="{BF7198BF-66DA-4B79-A91B-0F3882579F61}" srcId="{0126F684-813B-413B-B6EE-E97F42D6C4A5}" destId="{32D148F9-52D1-442D-841E-57ADA6401739}" srcOrd="3" destOrd="0" parTransId="{5476D1AC-A084-428E-AE6D-1D3A6E8E7622}" sibTransId="{C7344994-C202-45C0-985C-D7598371F975}"/>
    <dgm:cxn modelId="{DD86AC2D-0921-401D-B7EC-F5796B5B53AD}" type="presOf" srcId="{5AF13319-4A91-4382-8C23-153343505110}" destId="{85DCF069-F710-4D28-92B7-19D744CC5648}" srcOrd="0" destOrd="0" presId="urn:microsoft.com/office/officeart/2005/8/layout/hChevron3"/>
    <dgm:cxn modelId="{97230BA3-88E5-468D-B83E-243634C61619}" srcId="{0126F684-813B-413B-B6EE-E97F42D6C4A5}" destId="{AC8EFDD2-4296-41DD-8B32-8BE963B772E9}" srcOrd="4" destOrd="0" parTransId="{5AC692E8-54AA-4023-9A10-5444EE94C12A}" sibTransId="{B27442D4-8083-4ED4-8D4C-051993E1CCE0}"/>
    <dgm:cxn modelId="{2EF4C66E-0F74-4D1D-A58C-87706593F166}" srcId="{0126F684-813B-413B-B6EE-E97F42D6C4A5}" destId="{5AF13319-4A91-4382-8C23-153343505110}" srcOrd="1" destOrd="0" parTransId="{A2A24710-4FFC-4B56-A14E-458E5B0278D7}" sibTransId="{8598A44C-900A-45C6-868D-062C215A28A7}"/>
    <dgm:cxn modelId="{9D19CF89-0D1C-4B3D-A8DF-38942517C3DC}" type="presOf" srcId="{32D148F9-52D1-442D-841E-57ADA6401739}" destId="{04A1D51D-0396-4F28-A340-23CC4D0FB675}" srcOrd="0" destOrd="0" presId="urn:microsoft.com/office/officeart/2005/8/layout/hChevron3"/>
    <dgm:cxn modelId="{680B4D76-5439-4F76-9990-67C974DE35B1}" type="presOf" srcId="{AC8EFDD2-4296-41DD-8B32-8BE963B772E9}" destId="{4F476360-CF0C-4233-AE41-2CAEA27190D0}" srcOrd="0" destOrd="0" presId="urn:microsoft.com/office/officeart/2005/8/layout/hChevron3"/>
    <dgm:cxn modelId="{BAF16520-49A5-4DC4-A8AF-5CE9673CE57F}" srcId="{0126F684-813B-413B-B6EE-E97F42D6C4A5}" destId="{85F5CC64-04A5-4305-A8D2-F31A5A9293D3}" srcOrd="0" destOrd="0" parTransId="{218A5873-7CA9-4FE6-8028-13700C974105}" sibTransId="{83CFB00D-8588-488A-96BD-EFF05FD5A31B}"/>
    <dgm:cxn modelId="{1AB6BFF5-B11D-4B0C-813A-D44D5D84A627}" type="presOf" srcId="{4B71F6F3-C6FA-4824-A624-00C313323DB6}" destId="{A4951CBD-1EED-464D-A972-AFD1D66FE2EA}" srcOrd="0" destOrd="0" presId="urn:microsoft.com/office/officeart/2005/8/layout/hChevron3"/>
    <dgm:cxn modelId="{56B292E0-DC42-4193-B5F6-5E5075DD23B1}" type="presOf" srcId="{0126F684-813B-413B-B6EE-E97F42D6C4A5}" destId="{F183DE1E-B88C-43BB-A4F9-5572D4F907FC}" srcOrd="0" destOrd="0" presId="urn:microsoft.com/office/officeart/2005/8/layout/hChevron3"/>
    <dgm:cxn modelId="{6920853E-77CA-4337-AB61-892D072D5FC9}" type="presParOf" srcId="{F183DE1E-B88C-43BB-A4F9-5572D4F907FC}" destId="{659412DC-61AD-488E-9B31-4DE0D82E20A7}" srcOrd="0" destOrd="0" presId="urn:microsoft.com/office/officeart/2005/8/layout/hChevron3"/>
    <dgm:cxn modelId="{E9CAA94B-8476-4BE2-8FCF-CF5522C69CBE}" type="presParOf" srcId="{F183DE1E-B88C-43BB-A4F9-5572D4F907FC}" destId="{73395608-E2DF-4A90-9EDE-1F9F17BFFF7C}" srcOrd="1" destOrd="0" presId="urn:microsoft.com/office/officeart/2005/8/layout/hChevron3"/>
    <dgm:cxn modelId="{A98D2302-FF87-4ACE-BE8F-8D2AE391CE31}" type="presParOf" srcId="{F183DE1E-B88C-43BB-A4F9-5572D4F907FC}" destId="{85DCF069-F710-4D28-92B7-19D744CC5648}" srcOrd="2" destOrd="0" presId="urn:microsoft.com/office/officeart/2005/8/layout/hChevron3"/>
    <dgm:cxn modelId="{1EC45ACD-3FD7-4757-85A6-DE8575A5340A}" type="presParOf" srcId="{F183DE1E-B88C-43BB-A4F9-5572D4F907FC}" destId="{5B5D0EF9-B1AC-4EFA-A8F5-64BFB1340988}" srcOrd="3" destOrd="0" presId="urn:microsoft.com/office/officeart/2005/8/layout/hChevron3"/>
    <dgm:cxn modelId="{6AB5DCF5-2E45-4DD5-9FE3-9DCC6B636611}" type="presParOf" srcId="{F183DE1E-B88C-43BB-A4F9-5572D4F907FC}" destId="{A4951CBD-1EED-464D-A972-AFD1D66FE2EA}" srcOrd="4" destOrd="0" presId="urn:microsoft.com/office/officeart/2005/8/layout/hChevron3"/>
    <dgm:cxn modelId="{BEA8012F-8CF1-404F-A160-8EB7FE405390}" type="presParOf" srcId="{F183DE1E-B88C-43BB-A4F9-5572D4F907FC}" destId="{EF4A748F-8B52-4CCC-8A43-FFD894FF23D7}" srcOrd="5" destOrd="0" presId="urn:microsoft.com/office/officeart/2005/8/layout/hChevron3"/>
    <dgm:cxn modelId="{6C956C98-F721-4EF8-BB93-B8DA62831877}" type="presParOf" srcId="{F183DE1E-B88C-43BB-A4F9-5572D4F907FC}" destId="{04A1D51D-0396-4F28-A340-23CC4D0FB675}" srcOrd="6" destOrd="0" presId="urn:microsoft.com/office/officeart/2005/8/layout/hChevron3"/>
    <dgm:cxn modelId="{058F4C4C-1C9B-44AF-9198-652F9424FECE}" type="presParOf" srcId="{F183DE1E-B88C-43BB-A4F9-5572D4F907FC}" destId="{F8F5757F-4542-4542-94B3-459CC4069CF5}" srcOrd="7" destOrd="0" presId="urn:microsoft.com/office/officeart/2005/8/layout/hChevron3"/>
    <dgm:cxn modelId="{E704DA4E-A01A-4E7F-9D16-0E735CC9723C}" type="presParOf" srcId="{F183DE1E-B88C-43BB-A4F9-5572D4F907FC}" destId="{4F476360-CF0C-4233-AE41-2CAEA27190D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26F684-813B-413B-B6EE-E97F42D6C4A5}" type="doc">
      <dgm:prSet loTypeId="urn:microsoft.com/office/officeart/2005/8/layout/hChevron3" loCatId="process" qsTypeId="urn:microsoft.com/office/officeart/2005/8/quickstyle/simple1" qsCatId="simple" csTypeId="urn:microsoft.com/office/officeart/2005/8/colors/colorful2" csCatId="colorful" phldr="1"/>
      <dgm:spPr/>
      <dgm:t>
        <a:bodyPr/>
        <a:lstStyle/>
        <a:p>
          <a:endParaRPr lang="en-US"/>
        </a:p>
      </dgm:t>
    </dgm:pt>
    <dgm:pt modelId="{85F5CC64-04A5-4305-A8D2-F31A5A9293D3}">
      <dgm:prSet phldrT="[Text]" phldr="0"/>
      <dgm:spPr/>
      <dgm:t>
        <a:bodyPr/>
        <a:lstStyle/>
        <a:p>
          <a:pPr rtl="0"/>
          <a:r>
            <a:rPr lang="en-US"/>
            <a:t>Identify</a:t>
          </a:r>
          <a:r>
            <a:rPr lang="en-US" noProof="0"/>
            <a:t> Goals</a:t>
          </a:r>
          <a:r>
            <a:rPr lang="en-US"/>
            <a:t>/</a:t>
          </a:r>
          <a:r>
            <a:rPr lang="en-US" noProof="0"/>
            <a:t>Outcomes</a:t>
          </a:r>
          <a:endParaRPr lang="en-US"/>
        </a:p>
      </dgm:t>
    </dgm:pt>
    <dgm:pt modelId="{218A5873-7CA9-4FE6-8028-13700C974105}" type="parTrans" cxnId="{BAF16520-49A5-4DC4-A8AF-5CE9673CE57F}">
      <dgm:prSet/>
      <dgm:spPr/>
      <dgm:t>
        <a:bodyPr/>
        <a:lstStyle/>
        <a:p>
          <a:endParaRPr lang="en-US"/>
        </a:p>
      </dgm:t>
    </dgm:pt>
    <dgm:pt modelId="{83CFB00D-8588-488A-96BD-EFF05FD5A31B}" type="sibTrans" cxnId="{BAF16520-49A5-4DC4-A8AF-5CE9673CE57F}">
      <dgm:prSet/>
      <dgm:spPr/>
      <dgm:t>
        <a:bodyPr/>
        <a:lstStyle/>
        <a:p>
          <a:endParaRPr lang="en-US"/>
        </a:p>
      </dgm:t>
    </dgm:pt>
    <dgm:pt modelId="{421F6015-7B89-4D99-BD54-593D66736D59}">
      <dgm:prSet phldrT="[Text]" phldr="0"/>
      <dgm:spPr/>
      <dgm:t>
        <a:bodyPr/>
        <a:lstStyle/>
        <a:p>
          <a:pPr rtl="0"/>
          <a:r>
            <a:rPr lang="en-US"/>
            <a:t>Gather Evidence</a:t>
          </a:r>
        </a:p>
      </dgm:t>
    </dgm:pt>
    <dgm:pt modelId="{CDFA9C9E-8868-487F-8A64-0E3F6F941D67}" type="parTrans" cxnId="{44C2182B-6984-427F-8E01-581876775ED3}">
      <dgm:prSet/>
      <dgm:spPr/>
      <dgm:t>
        <a:bodyPr/>
        <a:lstStyle/>
        <a:p>
          <a:endParaRPr lang="en-US"/>
        </a:p>
      </dgm:t>
    </dgm:pt>
    <dgm:pt modelId="{AA8E771E-59FE-48BD-84D2-459908729E7D}" type="sibTrans" cxnId="{44C2182B-6984-427F-8E01-581876775ED3}">
      <dgm:prSet/>
      <dgm:spPr/>
      <dgm:t>
        <a:bodyPr/>
        <a:lstStyle/>
        <a:p>
          <a:endParaRPr lang="en-US"/>
        </a:p>
      </dgm:t>
    </dgm:pt>
    <dgm:pt modelId="{5AF13319-4A91-4382-8C23-153343505110}">
      <dgm:prSet phldrT="[Text]" phldr="0"/>
      <dgm:spPr/>
      <dgm:t>
        <a:bodyPr/>
        <a:lstStyle/>
        <a:p>
          <a:pPr rtl="0"/>
          <a:r>
            <a:rPr lang="en-US"/>
            <a:t>Interpret Evidence</a:t>
          </a:r>
        </a:p>
      </dgm:t>
    </dgm:pt>
    <dgm:pt modelId="{A2A24710-4FFC-4B56-A14E-458E5B0278D7}" type="parTrans" cxnId="{2EF4C66E-0F74-4D1D-A58C-87706593F166}">
      <dgm:prSet/>
      <dgm:spPr/>
      <dgm:t>
        <a:bodyPr/>
        <a:lstStyle/>
        <a:p>
          <a:endParaRPr lang="en-US"/>
        </a:p>
      </dgm:t>
    </dgm:pt>
    <dgm:pt modelId="{8598A44C-900A-45C6-868D-062C215A28A7}" type="sibTrans" cxnId="{2EF4C66E-0F74-4D1D-A58C-87706593F166}">
      <dgm:prSet/>
      <dgm:spPr/>
      <dgm:t>
        <a:bodyPr/>
        <a:lstStyle/>
        <a:p>
          <a:endParaRPr lang="en-US"/>
        </a:p>
      </dgm:t>
    </dgm:pt>
    <dgm:pt modelId="{4B71F6F3-C6FA-4824-A624-00C313323DB6}">
      <dgm:prSet phldrT="[Text]" phldr="0"/>
      <dgm:spPr/>
      <dgm:t>
        <a:bodyPr/>
        <a:lstStyle/>
        <a:p>
          <a:pPr rtl="0"/>
          <a:r>
            <a:rPr lang="en-US"/>
            <a:t>Implement Change</a:t>
          </a:r>
        </a:p>
      </dgm:t>
    </dgm:pt>
    <dgm:pt modelId="{538645DC-4DEE-4AD0-B7F1-AF5C23CECB55}" type="parTrans" cxnId="{9CED3449-0FEE-4329-A6A3-7EC207672D21}">
      <dgm:prSet/>
      <dgm:spPr/>
      <dgm:t>
        <a:bodyPr/>
        <a:lstStyle/>
        <a:p>
          <a:endParaRPr lang="en-US"/>
        </a:p>
      </dgm:t>
    </dgm:pt>
    <dgm:pt modelId="{F646D2ED-05C9-4A9E-B942-5C9BB2CC6D3B}" type="sibTrans" cxnId="{9CED3449-0FEE-4329-A6A3-7EC207672D21}">
      <dgm:prSet/>
      <dgm:spPr/>
      <dgm:t>
        <a:bodyPr/>
        <a:lstStyle/>
        <a:p>
          <a:endParaRPr lang="en-US"/>
        </a:p>
      </dgm:t>
    </dgm:pt>
    <dgm:pt modelId="{32D148F9-52D1-442D-841E-57ADA6401739}">
      <dgm:prSet phldr="0"/>
      <dgm:spPr/>
      <dgm:t>
        <a:bodyPr/>
        <a:lstStyle/>
        <a:p>
          <a:r>
            <a:rPr lang="en-US">
              <a:latin typeface="Arial" panose="020B0604020202020204"/>
            </a:rPr>
            <a:t>Repeat</a:t>
          </a:r>
        </a:p>
      </dgm:t>
    </dgm:pt>
    <dgm:pt modelId="{5476D1AC-A084-428E-AE6D-1D3A6E8E7622}" type="parTrans" cxnId="{BF7198BF-66DA-4B79-A91B-0F3882579F61}">
      <dgm:prSet/>
      <dgm:spPr/>
    </dgm:pt>
    <dgm:pt modelId="{C7344994-C202-45C0-985C-D7598371F975}" type="sibTrans" cxnId="{BF7198BF-66DA-4B79-A91B-0F3882579F61}">
      <dgm:prSet/>
      <dgm:spPr/>
    </dgm:pt>
    <dgm:pt modelId="{F183DE1E-B88C-43BB-A4F9-5572D4F907FC}" type="pres">
      <dgm:prSet presAssocID="{0126F684-813B-413B-B6EE-E97F42D6C4A5}" presName="Name0" presStyleCnt="0">
        <dgm:presLayoutVars>
          <dgm:dir/>
          <dgm:resizeHandles val="exact"/>
        </dgm:presLayoutVars>
      </dgm:prSet>
      <dgm:spPr/>
      <dgm:t>
        <a:bodyPr/>
        <a:lstStyle/>
        <a:p>
          <a:endParaRPr lang="en-US"/>
        </a:p>
      </dgm:t>
    </dgm:pt>
    <dgm:pt modelId="{659412DC-61AD-488E-9B31-4DE0D82E20A7}" type="pres">
      <dgm:prSet presAssocID="{85F5CC64-04A5-4305-A8D2-F31A5A9293D3}" presName="parTxOnly" presStyleLbl="node1" presStyleIdx="0" presStyleCnt="5">
        <dgm:presLayoutVars>
          <dgm:bulletEnabled val="1"/>
        </dgm:presLayoutVars>
      </dgm:prSet>
      <dgm:spPr/>
      <dgm:t>
        <a:bodyPr/>
        <a:lstStyle/>
        <a:p>
          <a:endParaRPr lang="en-US"/>
        </a:p>
      </dgm:t>
    </dgm:pt>
    <dgm:pt modelId="{73395608-E2DF-4A90-9EDE-1F9F17BFFF7C}" type="pres">
      <dgm:prSet presAssocID="{83CFB00D-8588-488A-96BD-EFF05FD5A31B}" presName="parSpace" presStyleCnt="0"/>
      <dgm:spPr/>
    </dgm:pt>
    <dgm:pt modelId="{02EA0360-0CEC-484E-8E8F-034BD7A17E73}" type="pres">
      <dgm:prSet presAssocID="{421F6015-7B89-4D99-BD54-593D66736D59}" presName="parTxOnly" presStyleLbl="node1" presStyleIdx="1" presStyleCnt="5">
        <dgm:presLayoutVars>
          <dgm:bulletEnabled val="1"/>
        </dgm:presLayoutVars>
      </dgm:prSet>
      <dgm:spPr/>
      <dgm:t>
        <a:bodyPr/>
        <a:lstStyle/>
        <a:p>
          <a:endParaRPr lang="en-US"/>
        </a:p>
      </dgm:t>
    </dgm:pt>
    <dgm:pt modelId="{9C806752-718B-4A41-9385-6F32F3CE0827}" type="pres">
      <dgm:prSet presAssocID="{AA8E771E-59FE-48BD-84D2-459908729E7D}" presName="parSpace" presStyleCnt="0"/>
      <dgm:spPr/>
    </dgm:pt>
    <dgm:pt modelId="{85DCF069-F710-4D28-92B7-19D744CC5648}" type="pres">
      <dgm:prSet presAssocID="{5AF13319-4A91-4382-8C23-153343505110}" presName="parTxOnly" presStyleLbl="node1" presStyleIdx="2" presStyleCnt="5">
        <dgm:presLayoutVars>
          <dgm:bulletEnabled val="1"/>
        </dgm:presLayoutVars>
      </dgm:prSet>
      <dgm:spPr/>
      <dgm:t>
        <a:bodyPr/>
        <a:lstStyle/>
        <a:p>
          <a:endParaRPr lang="en-US"/>
        </a:p>
      </dgm:t>
    </dgm:pt>
    <dgm:pt modelId="{5B5D0EF9-B1AC-4EFA-A8F5-64BFB1340988}" type="pres">
      <dgm:prSet presAssocID="{8598A44C-900A-45C6-868D-062C215A28A7}" presName="parSpace" presStyleCnt="0"/>
      <dgm:spPr/>
    </dgm:pt>
    <dgm:pt modelId="{A4951CBD-1EED-464D-A972-AFD1D66FE2EA}" type="pres">
      <dgm:prSet presAssocID="{4B71F6F3-C6FA-4824-A624-00C313323DB6}" presName="parTxOnly" presStyleLbl="node1" presStyleIdx="3" presStyleCnt="5">
        <dgm:presLayoutVars>
          <dgm:bulletEnabled val="1"/>
        </dgm:presLayoutVars>
      </dgm:prSet>
      <dgm:spPr/>
      <dgm:t>
        <a:bodyPr/>
        <a:lstStyle/>
        <a:p>
          <a:endParaRPr lang="en-US"/>
        </a:p>
      </dgm:t>
    </dgm:pt>
    <dgm:pt modelId="{EF4A748F-8B52-4CCC-8A43-FFD894FF23D7}" type="pres">
      <dgm:prSet presAssocID="{F646D2ED-05C9-4A9E-B942-5C9BB2CC6D3B}" presName="parSpace" presStyleCnt="0"/>
      <dgm:spPr/>
    </dgm:pt>
    <dgm:pt modelId="{04A1D51D-0396-4F28-A340-23CC4D0FB675}" type="pres">
      <dgm:prSet presAssocID="{32D148F9-52D1-442D-841E-57ADA6401739}" presName="parTxOnly" presStyleLbl="node1" presStyleIdx="4" presStyleCnt="5">
        <dgm:presLayoutVars>
          <dgm:bulletEnabled val="1"/>
        </dgm:presLayoutVars>
      </dgm:prSet>
      <dgm:spPr/>
      <dgm:t>
        <a:bodyPr/>
        <a:lstStyle/>
        <a:p>
          <a:endParaRPr lang="en-US"/>
        </a:p>
      </dgm:t>
    </dgm:pt>
  </dgm:ptLst>
  <dgm:cxnLst>
    <dgm:cxn modelId="{65169FB7-6687-43C4-B055-4176400F6B1A}" type="presOf" srcId="{4B71F6F3-C6FA-4824-A624-00C313323DB6}" destId="{A4951CBD-1EED-464D-A972-AFD1D66FE2EA}" srcOrd="0" destOrd="0" presId="urn:microsoft.com/office/officeart/2005/8/layout/hChevron3"/>
    <dgm:cxn modelId="{C8434FF8-AF2F-440E-9378-D17EF0D076F2}" type="presOf" srcId="{421F6015-7B89-4D99-BD54-593D66736D59}" destId="{02EA0360-0CEC-484E-8E8F-034BD7A17E73}" srcOrd="0" destOrd="0" presId="urn:microsoft.com/office/officeart/2005/8/layout/hChevron3"/>
    <dgm:cxn modelId="{CAC8F4EB-C7B5-4FFF-9104-1F1EAFAD2765}" type="presOf" srcId="{85F5CC64-04A5-4305-A8D2-F31A5A9293D3}" destId="{659412DC-61AD-488E-9B31-4DE0D82E20A7}" srcOrd="0" destOrd="0" presId="urn:microsoft.com/office/officeart/2005/8/layout/hChevron3"/>
    <dgm:cxn modelId="{44C2182B-6984-427F-8E01-581876775ED3}" srcId="{0126F684-813B-413B-B6EE-E97F42D6C4A5}" destId="{421F6015-7B89-4D99-BD54-593D66736D59}" srcOrd="1" destOrd="0" parTransId="{CDFA9C9E-8868-487F-8A64-0E3F6F941D67}" sibTransId="{AA8E771E-59FE-48BD-84D2-459908729E7D}"/>
    <dgm:cxn modelId="{9CED3449-0FEE-4329-A6A3-7EC207672D21}" srcId="{0126F684-813B-413B-B6EE-E97F42D6C4A5}" destId="{4B71F6F3-C6FA-4824-A624-00C313323DB6}" srcOrd="3" destOrd="0" parTransId="{538645DC-4DEE-4AD0-B7F1-AF5C23CECB55}" sibTransId="{F646D2ED-05C9-4A9E-B942-5C9BB2CC6D3B}"/>
    <dgm:cxn modelId="{BF7198BF-66DA-4B79-A91B-0F3882579F61}" srcId="{0126F684-813B-413B-B6EE-E97F42D6C4A5}" destId="{32D148F9-52D1-442D-841E-57ADA6401739}" srcOrd="4" destOrd="0" parTransId="{5476D1AC-A084-428E-AE6D-1D3A6E8E7622}" sibTransId="{C7344994-C202-45C0-985C-D7598371F975}"/>
    <dgm:cxn modelId="{65D28375-A1FF-43A8-9E44-E096A6DE4A47}" type="presOf" srcId="{32D148F9-52D1-442D-841E-57ADA6401739}" destId="{04A1D51D-0396-4F28-A340-23CC4D0FB675}" srcOrd="0" destOrd="0" presId="urn:microsoft.com/office/officeart/2005/8/layout/hChevron3"/>
    <dgm:cxn modelId="{2EF4C66E-0F74-4D1D-A58C-87706593F166}" srcId="{0126F684-813B-413B-B6EE-E97F42D6C4A5}" destId="{5AF13319-4A91-4382-8C23-153343505110}" srcOrd="2" destOrd="0" parTransId="{A2A24710-4FFC-4B56-A14E-458E5B0278D7}" sibTransId="{8598A44C-900A-45C6-868D-062C215A28A7}"/>
    <dgm:cxn modelId="{BAF16520-49A5-4DC4-A8AF-5CE9673CE57F}" srcId="{0126F684-813B-413B-B6EE-E97F42D6C4A5}" destId="{85F5CC64-04A5-4305-A8D2-F31A5A9293D3}" srcOrd="0" destOrd="0" parTransId="{218A5873-7CA9-4FE6-8028-13700C974105}" sibTransId="{83CFB00D-8588-488A-96BD-EFF05FD5A31B}"/>
    <dgm:cxn modelId="{BB73E9CF-7A04-4814-96BF-E8DF90F12FF9}" type="presOf" srcId="{5AF13319-4A91-4382-8C23-153343505110}" destId="{85DCF069-F710-4D28-92B7-19D744CC5648}" srcOrd="0" destOrd="0" presId="urn:microsoft.com/office/officeart/2005/8/layout/hChevron3"/>
    <dgm:cxn modelId="{56B292E0-DC42-4193-B5F6-5E5075DD23B1}" type="presOf" srcId="{0126F684-813B-413B-B6EE-E97F42D6C4A5}" destId="{F183DE1E-B88C-43BB-A4F9-5572D4F907FC}" srcOrd="0" destOrd="0" presId="urn:microsoft.com/office/officeart/2005/8/layout/hChevron3"/>
    <dgm:cxn modelId="{DC8789F1-3AA6-4A62-AF06-A4EC17F6046E}" type="presParOf" srcId="{F183DE1E-B88C-43BB-A4F9-5572D4F907FC}" destId="{659412DC-61AD-488E-9B31-4DE0D82E20A7}" srcOrd="0" destOrd="0" presId="urn:microsoft.com/office/officeart/2005/8/layout/hChevron3"/>
    <dgm:cxn modelId="{1AE64380-018E-435B-B9BC-C3344EA4AE28}" type="presParOf" srcId="{F183DE1E-B88C-43BB-A4F9-5572D4F907FC}" destId="{73395608-E2DF-4A90-9EDE-1F9F17BFFF7C}" srcOrd="1" destOrd="0" presId="urn:microsoft.com/office/officeart/2005/8/layout/hChevron3"/>
    <dgm:cxn modelId="{005D6F91-F948-4867-A782-270C52B7A51B}" type="presParOf" srcId="{F183DE1E-B88C-43BB-A4F9-5572D4F907FC}" destId="{02EA0360-0CEC-484E-8E8F-034BD7A17E73}" srcOrd="2" destOrd="0" presId="urn:microsoft.com/office/officeart/2005/8/layout/hChevron3"/>
    <dgm:cxn modelId="{309366F4-7504-4460-98B6-C581F3D1913D}" type="presParOf" srcId="{F183DE1E-B88C-43BB-A4F9-5572D4F907FC}" destId="{9C806752-718B-4A41-9385-6F32F3CE0827}" srcOrd="3" destOrd="0" presId="urn:microsoft.com/office/officeart/2005/8/layout/hChevron3"/>
    <dgm:cxn modelId="{4B987DC9-DC20-49A3-837E-E1734B7C73FF}" type="presParOf" srcId="{F183DE1E-B88C-43BB-A4F9-5572D4F907FC}" destId="{85DCF069-F710-4D28-92B7-19D744CC5648}" srcOrd="4" destOrd="0" presId="urn:microsoft.com/office/officeart/2005/8/layout/hChevron3"/>
    <dgm:cxn modelId="{D294FF94-7BBE-4684-928E-D1DDEBB543FA}" type="presParOf" srcId="{F183DE1E-B88C-43BB-A4F9-5572D4F907FC}" destId="{5B5D0EF9-B1AC-4EFA-A8F5-64BFB1340988}" srcOrd="5" destOrd="0" presId="urn:microsoft.com/office/officeart/2005/8/layout/hChevron3"/>
    <dgm:cxn modelId="{61E00209-F425-45D5-A1F0-675F731BB5AC}" type="presParOf" srcId="{F183DE1E-B88C-43BB-A4F9-5572D4F907FC}" destId="{A4951CBD-1EED-464D-A972-AFD1D66FE2EA}" srcOrd="6" destOrd="0" presId="urn:microsoft.com/office/officeart/2005/8/layout/hChevron3"/>
    <dgm:cxn modelId="{A5A8269D-E599-49E1-99C2-3F6FE9A21CB6}" type="presParOf" srcId="{F183DE1E-B88C-43BB-A4F9-5572D4F907FC}" destId="{EF4A748F-8B52-4CCC-8A43-FFD894FF23D7}" srcOrd="7" destOrd="0" presId="urn:microsoft.com/office/officeart/2005/8/layout/hChevron3"/>
    <dgm:cxn modelId="{B53DE3A5-A971-489F-BDB3-3275020A1635}" type="presParOf" srcId="{F183DE1E-B88C-43BB-A4F9-5572D4F907FC}" destId="{04A1D51D-0396-4F28-A340-23CC4D0FB675}" srcOrd="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6A90E4-DAA3-48CD-8A26-4558E093096A}"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0209762A-3847-46E0-A149-4D850E6A7275}">
      <dgm:prSet custT="1"/>
      <dgm:spPr>
        <a:solidFill>
          <a:schemeClr val="accent1"/>
        </a:solidFill>
      </dgm:spPr>
      <dgm:t>
        <a:bodyPr/>
        <a:lstStyle/>
        <a:p>
          <a:r>
            <a:rPr lang="en-US" sz="2800"/>
            <a:t>Take a moment to write down:</a:t>
          </a:r>
        </a:p>
      </dgm:t>
    </dgm:pt>
    <dgm:pt modelId="{BBBB0193-3F27-4645-9EE4-993F4A0CCC06}" type="parTrans" cxnId="{91F8FB25-074B-404E-9477-824FDBCF9691}">
      <dgm:prSet/>
      <dgm:spPr/>
      <dgm:t>
        <a:bodyPr/>
        <a:lstStyle/>
        <a:p>
          <a:endParaRPr lang="en-US"/>
        </a:p>
      </dgm:t>
    </dgm:pt>
    <dgm:pt modelId="{1680742C-8A17-4BF1-AED7-7D0770F4A6BF}" type="sibTrans" cxnId="{91F8FB25-074B-404E-9477-824FDBCF9691}">
      <dgm:prSet/>
      <dgm:spPr/>
      <dgm:t>
        <a:bodyPr/>
        <a:lstStyle/>
        <a:p>
          <a:endParaRPr lang="en-US"/>
        </a:p>
      </dgm:t>
    </dgm:pt>
    <dgm:pt modelId="{7A4632CB-A760-4D40-8C51-5CAB129A92CC}">
      <dgm:prSet custT="1"/>
      <dgm:spPr>
        <a:solidFill>
          <a:schemeClr val="accent1"/>
        </a:solidFill>
      </dgm:spPr>
      <dgm:t>
        <a:bodyPr/>
        <a:lstStyle/>
        <a:p>
          <a:r>
            <a:rPr lang="en-US" sz="2800"/>
            <a:t>3 Things you learned</a:t>
          </a:r>
        </a:p>
      </dgm:t>
    </dgm:pt>
    <dgm:pt modelId="{EA12466B-60BA-440F-A963-F2EEE99A7CC9}" type="parTrans" cxnId="{ADA74F88-BEB7-457D-9955-264F06B93E31}">
      <dgm:prSet/>
      <dgm:spPr/>
      <dgm:t>
        <a:bodyPr/>
        <a:lstStyle/>
        <a:p>
          <a:endParaRPr lang="en-US"/>
        </a:p>
      </dgm:t>
    </dgm:pt>
    <dgm:pt modelId="{9B1F7D73-0F68-4158-8341-5E58BCEC791C}" type="sibTrans" cxnId="{ADA74F88-BEB7-457D-9955-264F06B93E31}">
      <dgm:prSet/>
      <dgm:spPr/>
      <dgm:t>
        <a:bodyPr/>
        <a:lstStyle/>
        <a:p>
          <a:endParaRPr lang="en-US"/>
        </a:p>
      </dgm:t>
    </dgm:pt>
    <dgm:pt modelId="{8FBFF238-35FE-46FF-B4DD-5B94746D0408}">
      <dgm:prSet custT="1"/>
      <dgm:spPr>
        <a:solidFill>
          <a:schemeClr val="accent1"/>
        </a:solidFill>
      </dgm:spPr>
      <dgm:t>
        <a:bodyPr/>
        <a:lstStyle/>
        <a:p>
          <a:r>
            <a:rPr lang="en-US" sz="2800"/>
            <a:t>2 Questions you have</a:t>
          </a:r>
        </a:p>
      </dgm:t>
    </dgm:pt>
    <dgm:pt modelId="{8C4E5BEC-0EDD-4054-9DEF-BC68961747F9}" type="parTrans" cxnId="{31D36A82-5308-4295-AB97-5A6D0738C001}">
      <dgm:prSet/>
      <dgm:spPr/>
      <dgm:t>
        <a:bodyPr/>
        <a:lstStyle/>
        <a:p>
          <a:endParaRPr lang="en-US"/>
        </a:p>
      </dgm:t>
    </dgm:pt>
    <dgm:pt modelId="{15689EAF-4132-4447-9888-12B2E45F1DE3}" type="sibTrans" cxnId="{31D36A82-5308-4295-AB97-5A6D0738C001}">
      <dgm:prSet/>
      <dgm:spPr/>
      <dgm:t>
        <a:bodyPr/>
        <a:lstStyle/>
        <a:p>
          <a:endParaRPr lang="en-US"/>
        </a:p>
      </dgm:t>
    </dgm:pt>
    <dgm:pt modelId="{38C53D20-A844-4154-8080-B7DC52D3121E}">
      <dgm:prSet custT="1"/>
      <dgm:spPr>
        <a:solidFill>
          <a:schemeClr val="accent1"/>
        </a:solidFill>
      </dgm:spPr>
      <dgm:t>
        <a:bodyPr/>
        <a:lstStyle/>
        <a:p>
          <a:pPr rtl="0"/>
          <a:r>
            <a:rPr lang="en-US" sz="2800"/>
            <a:t>1</a:t>
          </a:r>
          <a:r>
            <a:rPr lang="en-US" sz="2800">
              <a:latin typeface="Calibri Light" panose="020F0302020204030204"/>
            </a:rPr>
            <a:t> </a:t>
          </a:r>
          <a:r>
            <a:rPr lang="en-US" sz="2800"/>
            <a:t>Takeaway</a:t>
          </a:r>
        </a:p>
      </dgm:t>
    </dgm:pt>
    <dgm:pt modelId="{8C03B0BC-2B8D-484D-94EE-3C6AD60D4C6D}" type="parTrans" cxnId="{15F6BF33-837A-42A2-A161-3B57F70C57A6}">
      <dgm:prSet/>
      <dgm:spPr/>
      <dgm:t>
        <a:bodyPr/>
        <a:lstStyle/>
        <a:p>
          <a:endParaRPr lang="en-US"/>
        </a:p>
      </dgm:t>
    </dgm:pt>
    <dgm:pt modelId="{05BD003F-A356-4FCB-99EE-34317C50EDE2}" type="sibTrans" cxnId="{15F6BF33-837A-42A2-A161-3B57F70C57A6}">
      <dgm:prSet/>
      <dgm:spPr/>
      <dgm:t>
        <a:bodyPr/>
        <a:lstStyle/>
        <a:p>
          <a:endParaRPr lang="en-US"/>
        </a:p>
      </dgm:t>
    </dgm:pt>
    <dgm:pt modelId="{C26296AC-BB95-4E30-A3E5-4CAA66BCD0EA}" type="pres">
      <dgm:prSet presAssocID="{126A90E4-DAA3-48CD-8A26-4558E093096A}" presName="linear" presStyleCnt="0">
        <dgm:presLayoutVars>
          <dgm:animLvl val="lvl"/>
          <dgm:resizeHandles val="exact"/>
        </dgm:presLayoutVars>
      </dgm:prSet>
      <dgm:spPr/>
      <dgm:t>
        <a:bodyPr/>
        <a:lstStyle/>
        <a:p>
          <a:endParaRPr lang="en-US"/>
        </a:p>
      </dgm:t>
    </dgm:pt>
    <dgm:pt modelId="{38DA4493-20AA-476C-A0F3-66F40DEE78AF}" type="pres">
      <dgm:prSet presAssocID="{0209762A-3847-46E0-A149-4D850E6A7275}" presName="parentText" presStyleLbl="node1" presStyleIdx="0" presStyleCnt="4">
        <dgm:presLayoutVars>
          <dgm:chMax val="0"/>
          <dgm:bulletEnabled val="1"/>
        </dgm:presLayoutVars>
      </dgm:prSet>
      <dgm:spPr/>
      <dgm:t>
        <a:bodyPr/>
        <a:lstStyle/>
        <a:p>
          <a:endParaRPr lang="en-US"/>
        </a:p>
      </dgm:t>
    </dgm:pt>
    <dgm:pt modelId="{BDE58395-33FD-458D-9FBC-3926FEEFAE3B}" type="pres">
      <dgm:prSet presAssocID="{1680742C-8A17-4BF1-AED7-7D0770F4A6BF}" presName="spacer" presStyleCnt="0"/>
      <dgm:spPr/>
    </dgm:pt>
    <dgm:pt modelId="{A0A39DC1-B625-48F1-A736-14F40342E4C8}" type="pres">
      <dgm:prSet presAssocID="{7A4632CB-A760-4D40-8C51-5CAB129A92CC}" presName="parentText" presStyleLbl="node1" presStyleIdx="1" presStyleCnt="4" custLinFactNeighborY="-15721">
        <dgm:presLayoutVars>
          <dgm:chMax val="0"/>
          <dgm:bulletEnabled val="1"/>
        </dgm:presLayoutVars>
      </dgm:prSet>
      <dgm:spPr/>
      <dgm:t>
        <a:bodyPr/>
        <a:lstStyle/>
        <a:p>
          <a:endParaRPr lang="en-US"/>
        </a:p>
      </dgm:t>
    </dgm:pt>
    <dgm:pt modelId="{4454673A-EFBF-4EC5-93CA-BE0889B1DDE9}" type="pres">
      <dgm:prSet presAssocID="{9B1F7D73-0F68-4158-8341-5E58BCEC791C}" presName="spacer" presStyleCnt="0"/>
      <dgm:spPr/>
    </dgm:pt>
    <dgm:pt modelId="{A2BB03FA-1113-4365-A631-6BFB3380A93F}" type="pres">
      <dgm:prSet presAssocID="{8FBFF238-35FE-46FF-B4DD-5B94746D0408}" presName="parentText" presStyleLbl="node1" presStyleIdx="2" presStyleCnt="4">
        <dgm:presLayoutVars>
          <dgm:chMax val="0"/>
          <dgm:bulletEnabled val="1"/>
        </dgm:presLayoutVars>
      </dgm:prSet>
      <dgm:spPr/>
      <dgm:t>
        <a:bodyPr/>
        <a:lstStyle/>
        <a:p>
          <a:endParaRPr lang="en-US"/>
        </a:p>
      </dgm:t>
    </dgm:pt>
    <dgm:pt modelId="{116D30D7-87F2-4923-BFD7-1DF36B69BD2C}" type="pres">
      <dgm:prSet presAssocID="{15689EAF-4132-4447-9888-12B2E45F1DE3}" presName="spacer" presStyleCnt="0"/>
      <dgm:spPr/>
    </dgm:pt>
    <dgm:pt modelId="{98CE9767-C1A4-48E0-A3DA-B4F6E9872246}" type="pres">
      <dgm:prSet presAssocID="{38C53D20-A844-4154-8080-B7DC52D3121E}" presName="parentText" presStyleLbl="node1" presStyleIdx="3" presStyleCnt="4">
        <dgm:presLayoutVars>
          <dgm:chMax val="0"/>
          <dgm:bulletEnabled val="1"/>
        </dgm:presLayoutVars>
      </dgm:prSet>
      <dgm:spPr/>
      <dgm:t>
        <a:bodyPr/>
        <a:lstStyle/>
        <a:p>
          <a:endParaRPr lang="en-US"/>
        </a:p>
      </dgm:t>
    </dgm:pt>
  </dgm:ptLst>
  <dgm:cxnLst>
    <dgm:cxn modelId="{ADA74F88-BEB7-457D-9955-264F06B93E31}" srcId="{126A90E4-DAA3-48CD-8A26-4558E093096A}" destId="{7A4632CB-A760-4D40-8C51-5CAB129A92CC}" srcOrd="1" destOrd="0" parTransId="{EA12466B-60BA-440F-A963-F2EEE99A7CC9}" sibTransId="{9B1F7D73-0F68-4158-8341-5E58BCEC791C}"/>
    <dgm:cxn modelId="{15F6BF33-837A-42A2-A161-3B57F70C57A6}" srcId="{126A90E4-DAA3-48CD-8A26-4558E093096A}" destId="{38C53D20-A844-4154-8080-B7DC52D3121E}" srcOrd="3" destOrd="0" parTransId="{8C03B0BC-2B8D-484D-94EE-3C6AD60D4C6D}" sibTransId="{05BD003F-A356-4FCB-99EE-34317C50EDE2}"/>
    <dgm:cxn modelId="{AE52C702-5811-4145-9290-3F0801CD3F8A}" type="presOf" srcId="{126A90E4-DAA3-48CD-8A26-4558E093096A}" destId="{C26296AC-BB95-4E30-A3E5-4CAA66BCD0EA}" srcOrd="0" destOrd="0" presId="urn:microsoft.com/office/officeart/2005/8/layout/vList2"/>
    <dgm:cxn modelId="{45240806-21CB-420C-8261-374BB81C0C1A}" type="presOf" srcId="{8FBFF238-35FE-46FF-B4DD-5B94746D0408}" destId="{A2BB03FA-1113-4365-A631-6BFB3380A93F}" srcOrd="0" destOrd="0" presId="urn:microsoft.com/office/officeart/2005/8/layout/vList2"/>
    <dgm:cxn modelId="{047BD891-CA06-475D-BD1F-B1874E89B01D}" type="presOf" srcId="{7A4632CB-A760-4D40-8C51-5CAB129A92CC}" destId="{A0A39DC1-B625-48F1-A736-14F40342E4C8}" srcOrd="0" destOrd="0" presId="urn:microsoft.com/office/officeart/2005/8/layout/vList2"/>
    <dgm:cxn modelId="{91F8FB25-074B-404E-9477-824FDBCF9691}" srcId="{126A90E4-DAA3-48CD-8A26-4558E093096A}" destId="{0209762A-3847-46E0-A149-4D850E6A7275}" srcOrd="0" destOrd="0" parTransId="{BBBB0193-3F27-4645-9EE4-993F4A0CCC06}" sibTransId="{1680742C-8A17-4BF1-AED7-7D0770F4A6BF}"/>
    <dgm:cxn modelId="{1AC1B7CF-CAA2-47A8-8DEC-9CBEA1C3B953}" type="presOf" srcId="{38C53D20-A844-4154-8080-B7DC52D3121E}" destId="{98CE9767-C1A4-48E0-A3DA-B4F6E9872246}" srcOrd="0" destOrd="0" presId="urn:microsoft.com/office/officeart/2005/8/layout/vList2"/>
    <dgm:cxn modelId="{31D36A82-5308-4295-AB97-5A6D0738C001}" srcId="{126A90E4-DAA3-48CD-8A26-4558E093096A}" destId="{8FBFF238-35FE-46FF-B4DD-5B94746D0408}" srcOrd="2" destOrd="0" parTransId="{8C4E5BEC-0EDD-4054-9DEF-BC68961747F9}" sibTransId="{15689EAF-4132-4447-9888-12B2E45F1DE3}"/>
    <dgm:cxn modelId="{09AF674C-19E1-4A04-832B-626E94CCDB22}" type="presOf" srcId="{0209762A-3847-46E0-A149-4D850E6A7275}" destId="{38DA4493-20AA-476C-A0F3-66F40DEE78AF}" srcOrd="0" destOrd="0" presId="urn:microsoft.com/office/officeart/2005/8/layout/vList2"/>
    <dgm:cxn modelId="{DC20D59F-81D1-4A9D-B749-ED6BF67AB8CB}" type="presParOf" srcId="{C26296AC-BB95-4E30-A3E5-4CAA66BCD0EA}" destId="{38DA4493-20AA-476C-A0F3-66F40DEE78AF}" srcOrd="0" destOrd="0" presId="urn:microsoft.com/office/officeart/2005/8/layout/vList2"/>
    <dgm:cxn modelId="{1785E174-56D2-43B5-96EF-9998975589DE}" type="presParOf" srcId="{C26296AC-BB95-4E30-A3E5-4CAA66BCD0EA}" destId="{BDE58395-33FD-458D-9FBC-3926FEEFAE3B}" srcOrd="1" destOrd="0" presId="urn:microsoft.com/office/officeart/2005/8/layout/vList2"/>
    <dgm:cxn modelId="{D7B0693C-4A78-4C95-BCD6-73E3FE7A0F9D}" type="presParOf" srcId="{C26296AC-BB95-4E30-A3E5-4CAA66BCD0EA}" destId="{A0A39DC1-B625-48F1-A736-14F40342E4C8}" srcOrd="2" destOrd="0" presId="urn:microsoft.com/office/officeart/2005/8/layout/vList2"/>
    <dgm:cxn modelId="{3C35B72D-4A1C-4219-9943-24F6E4E16DE4}" type="presParOf" srcId="{C26296AC-BB95-4E30-A3E5-4CAA66BCD0EA}" destId="{4454673A-EFBF-4EC5-93CA-BE0889B1DDE9}" srcOrd="3" destOrd="0" presId="urn:microsoft.com/office/officeart/2005/8/layout/vList2"/>
    <dgm:cxn modelId="{AD2031E9-0863-4E14-BB86-1FE37293BC67}" type="presParOf" srcId="{C26296AC-BB95-4E30-A3E5-4CAA66BCD0EA}" destId="{A2BB03FA-1113-4365-A631-6BFB3380A93F}" srcOrd="4" destOrd="0" presId="urn:microsoft.com/office/officeart/2005/8/layout/vList2"/>
    <dgm:cxn modelId="{B36E1592-9857-4C7E-ADEE-05227546FA03}" type="presParOf" srcId="{C26296AC-BB95-4E30-A3E5-4CAA66BCD0EA}" destId="{116D30D7-87F2-4923-BFD7-1DF36B69BD2C}" srcOrd="5" destOrd="0" presId="urn:microsoft.com/office/officeart/2005/8/layout/vList2"/>
    <dgm:cxn modelId="{3BBE5CFB-C3A5-4AB1-B269-EA005FE1C31A}" type="presParOf" srcId="{C26296AC-BB95-4E30-A3E5-4CAA66BCD0EA}" destId="{98CE9767-C1A4-48E0-A3DA-B4F6E987224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FD44D-F4EB-4AE8-85FF-858828B57FCC}">
      <dsp:nvSpPr>
        <dsp:cNvPr id="0" name=""/>
        <dsp:cNvSpPr/>
      </dsp:nvSpPr>
      <dsp:spPr>
        <a:xfrm>
          <a:off x="0" y="345429"/>
          <a:ext cx="7886700" cy="580320"/>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Assessment, Evaluation, and Research (AER)</a:t>
          </a:r>
        </a:p>
      </dsp:txBody>
      <dsp:txXfrm>
        <a:off x="28329" y="373758"/>
        <a:ext cx="7830042" cy="523662"/>
      </dsp:txXfrm>
    </dsp:sp>
    <dsp:sp modelId="{2710B1E3-64F3-46B6-9B93-A7B26E5E4820}">
      <dsp:nvSpPr>
        <dsp:cNvPr id="0" name=""/>
        <dsp:cNvSpPr/>
      </dsp:nvSpPr>
      <dsp:spPr>
        <a:xfrm>
          <a:off x="0" y="925749"/>
          <a:ext cx="7886700" cy="308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9370" rIns="220472" bIns="39370" numCol="1" spcCol="1270" anchor="t" anchorCtr="0">
          <a:noAutofit/>
        </a:bodyPr>
        <a:lstStyle/>
        <a:p>
          <a:pPr marL="228600" lvl="1" indent="-228600" algn="l" defTabSz="1066800" rtl="0">
            <a:lnSpc>
              <a:spcPct val="90000"/>
            </a:lnSpc>
            <a:spcBef>
              <a:spcPct val="0"/>
            </a:spcBef>
            <a:spcAft>
              <a:spcPct val="20000"/>
            </a:spcAft>
            <a:buChar char="••"/>
          </a:pPr>
          <a:r>
            <a:rPr lang="en-US" sz="2400" b="0" i="0" u="none" strike="noStrike" kern="1200" cap="none" baseline="0" noProof="0" dirty="0"/>
            <a:t>Select AER methods, methodologies, designs, and tools that fit with research and evaluation questions and with assessment and review purposes. </a:t>
          </a:r>
          <a:endParaRPr lang="en-US" sz="2400" b="0" i="0" u="none" strike="noStrike" kern="1200" cap="none" baseline="0" noProof="0" dirty="0">
            <a:solidFill>
              <a:srgbClr val="010000"/>
            </a:solidFill>
            <a:latin typeface="Arial"/>
          </a:endParaRPr>
        </a:p>
        <a:p>
          <a:pPr marL="228600" lvl="1" indent="-228600" algn="l" defTabSz="1066800" rtl="0">
            <a:lnSpc>
              <a:spcPct val="90000"/>
            </a:lnSpc>
            <a:spcBef>
              <a:spcPct val="0"/>
            </a:spcBef>
            <a:spcAft>
              <a:spcPct val="20000"/>
            </a:spcAft>
            <a:buChar char="••"/>
          </a:pPr>
          <a:r>
            <a:rPr lang="en-US" sz="2400" b="0" i="0" u="none" strike="noStrike" kern="1200" cap="none" baseline="0" noProof="0" dirty="0"/>
            <a:t>Facilitate appropriate data collection for system/department-wide assessment and evaluation efforts using current technology and methods. </a:t>
          </a:r>
          <a:endParaRPr lang="en-US" sz="2400" b="0" i="0" u="none" strike="noStrike" kern="1200" cap="none" baseline="0" noProof="0" dirty="0">
            <a:latin typeface="Arial" panose="020B0604020202020204"/>
          </a:endParaRPr>
        </a:p>
        <a:p>
          <a:pPr marL="228600" lvl="1" indent="-228600" algn="l" defTabSz="1066800">
            <a:lnSpc>
              <a:spcPct val="90000"/>
            </a:lnSpc>
            <a:spcBef>
              <a:spcPct val="0"/>
            </a:spcBef>
            <a:spcAft>
              <a:spcPct val="20000"/>
            </a:spcAft>
            <a:buChar char="••"/>
          </a:pPr>
          <a:r>
            <a:rPr lang="en-US" sz="2400" b="0" i="0" u="none" strike="noStrike" kern="1200" cap="none" baseline="0" noProof="0" dirty="0"/>
            <a:t>Effectively articulate, interpret, and apply results of AER reports and studies, including professional literature.</a:t>
          </a:r>
          <a:endParaRPr lang="en-US" sz="2400" kern="1200" dirty="0"/>
        </a:p>
      </dsp:txBody>
      <dsp:txXfrm>
        <a:off x="0" y="925749"/>
        <a:ext cx="7886700" cy="3080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412DC-61AD-488E-9B31-4DE0D82E20A7}">
      <dsp:nvSpPr>
        <dsp:cNvPr id="0" name=""/>
        <dsp:cNvSpPr/>
      </dsp:nvSpPr>
      <dsp:spPr>
        <a:xfrm>
          <a:off x="1062" y="2592238"/>
          <a:ext cx="2071265" cy="828506"/>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lvl="0" algn="ctr" defTabSz="1955800" rtl="0">
            <a:lnSpc>
              <a:spcPct val="90000"/>
            </a:lnSpc>
            <a:spcBef>
              <a:spcPct val="0"/>
            </a:spcBef>
            <a:spcAft>
              <a:spcPct val="35000"/>
            </a:spcAft>
          </a:pPr>
          <a:r>
            <a:rPr lang="en-US" sz="4400" kern="1200" dirty="0">
              <a:latin typeface="Arial" panose="020B0604020202020204"/>
            </a:rPr>
            <a:t> </a:t>
          </a:r>
          <a:endParaRPr lang="en-US" sz="4400" b="0" i="0" u="none" strike="noStrike" kern="1200" cap="none" baseline="0" noProof="0" dirty="0">
            <a:latin typeface="Arial"/>
            <a:cs typeface="Arial"/>
          </a:endParaRPr>
        </a:p>
      </dsp:txBody>
      <dsp:txXfrm>
        <a:off x="1062" y="2592238"/>
        <a:ext cx="1864139" cy="828506"/>
      </dsp:txXfrm>
    </dsp:sp>
    <dsp:sp modelId="{85DCF069-F710-4D28-92B7-19D744CC5648}">
      <dsp:nvSpPr>
        <dsp:cNvPr id="0" name=""/>
        <dsp:cNvSpPr/>
      </dsp:nvSpPr>
      <dsp:spPr>
        <a:xfrm>
          <a:off x="1658074" y="2592238"/>
          <a:ext cx="2071265" cy="828506"/>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lvl="0" algn="ctr" defTabSz="1955800">
            <a:lnSpc>
              <a:spcPct val="90000"/>
            </a:lnSpc>
            <a:spcBef>
              <a:spcPct val="0"/>
            </a:spcBef>
            <a:spcAft>
              <a:spcPct val="35000"/>
            </a:spcAft>
          </a:pPr>
          <a:r>
            <a:rPr lang="en-US" sz="4400" kern="1200">
              <a:latin typeface="Arial" panose="020B0604020202020204"/>
            </a:rPr>
            <a:t> </a:t>
          </a:r>
          <a:endParaRPr lang="en-US" sz="4400" kern="1200" dirty="0"/>
        </a:p>
      </dsp:txBody>
      <dsp:txXfrm>
        <a:off x="2072327" y="2592238"/>
        <a:ext cx="1242759" cy="828506"/>
      </dsp:txXfrm>
    </dsp:sp>
    <dsp:sp modelId="{A4951CBD-1EED-464D-A972-AFD1D66FE2EA}">
      <dsp:nvSpPr>
        <dsp:cNvPr id="0" name=""/>
        <dsp:cNvSpPr/>
      </dsp:nvSpPr>
      <dsp:spPr>
        <a:xfrm>
          <a:off x="3315086" y="2592238"/>
          <a:ext cx="2071265" cy="828506"/>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lvl="0" algn="ctr" defTabSz="1955800" rtl="0">
            <a:lnSpc>
              <a:spcPct val="90000"/>
            </a:lnSpc>
            <a:spcBef>
              <a:spcPct val="0"/>
            </a:spcBef>
            <a:spcAft>
              <a:spcPct val="35000"/>
            </a:spcAft>
          </a:pPr>
          <a:r>
            <a:rPr lang="en-US" sz="4400" kern="1200">
              <a:latin typeface="Arial" panose="020B0604020202020204"/>
            </a:rPr>
            <a:t> </a:t>
          </a:r>
          <a:endParaRPr lang="en-US" sz="4400" kern="1200"/>
        </a:p>
      </dsp:txBody>
      <dsp:txXfrm>
        <a:off x="3729339" y="2592238"/>
        <a:ext cx="1242759" cy="828506"/>
      </dsp:txXfrm>
    </dsp:sp>
    <dsp:sp modelId="{04A1D51D-0396-4F28-A340-23CC4D0FB675}">
      <dsp:nvSpPr>
        <dsp:cNvPr id="0" name=""/>
        <dsp:cNvSpPr/>
      </dsp:nvSpPr>
      <dsp:spPr>
        <a:xfrm>
          <a:off x="4972098" y="2592238"/>
          <a:ext cx="2071265" cy="828506"/>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lvl="0" algn="ctr" defTabSz="1955800" rtl="0">
            <a:lnSpc>
              <a:spcPct val="90000"/>
            </a:lnSpc>
            <a:spcBef>
              <a:spcPct val="0"/>
            </a:spcBef>
            <a:spcAft>
              <a:spcPct val="35000"/>
            </a:spcAft>
          </a:pPr>
          <a:r>
            <a:rPr lang="en-US" sz="4400" kern="1200">
              <a:latin typeface="Arial" panose="020B0604020202020204"/>
            </a:rPr>
            <a:t> </a:t>
          </a:r>
        </a:p>
      </dsp:txBody>
      <dsp:txXfrm>
        <a:off x="5386351" y="2592238"/>
        <a:ext cx="1242759" cy="828506"/>
      </dsp:txXfrm>
    </dsp:sp>
    <dsp:sp modelId="{4F476360-CF0C-4233-AE41-2CAEA27190D0}">
      <dsp:nvSpPr>
        <dsp:cNvPr id="0" name=""/>
        <dsp:cNvSpPr/>
      </dsp:nvSpPr>
      <dsp:spPr>
        <a:xfrm>
          <a:off x="6629110" y="2592238"/>
          <a:ext cx="2071265" cy="828506"/>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lvl="0" algn="ctr" defTabSz="1955800" rtl="0">
            <a:lnSpc>
              <a:spcPct val="90000"/>
            </a:lnSpc>
            <a:spcBef>
              <a:spcPct val="0"/>
            </a:spcBef>
            <a:spcAft>
              <a:spcPct val="35000"/>
            </a:spcAft>
          </a:pPr>
          <a:r>
            <a:rPr lang="en-US" sz="4400" kern="1200">
              <a:latin typeface="Arial" panose="020B0604020202020204"/>
            </a:rPr>
            <a:t> </a:t>
          </a:r>
        </a:p>
      </dsp:txBody>
      <dsp:txXfrm>
        <a:off x="7043363" y="2592238"/>
        <a:ext cx="1242759" cy="828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412DC-61AD-488E-9B31-4DE0D82E20A7}">
      <dsp:nvSpPr>
        <dsp:cNvPr id="0" name=""/>
        <dsp:cNvSpPr/>
      </dsp:nvSpPr>
      <dsp:spPr>
        <a:xfrm>
          <a:off x="1062" y="2592238"/>
          <a:ext cx="2071265" cy="82850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rtl="0">
            <a:lnSpc>
              <a:spcPct val="90000"/>
            </a:lnSpc>
            <a:spcBef>
              <a:spcPct val="0"/>
            </a:spcBef>
            <a:spcAft>
              <a:spcPct val="35000"/>
            </a:spcAft>
          </a:pPr>
          <a:r>
            <a:rPr lang="en-US" sz="1800" kern="1200"/>
            <a:t>Identify</a:t>
          </a:r>
          <a:r>
            <a:rPr lang="en-US" sz="1800" kern="1200" noProof="0"/>
            <a:t> Goals</a:t>
          </a:r>
          <a:r>
            <a:rPr lang="en-US" sz="1800" kern="1200"/>
            <a:t>/</a:t>
          </a:r>
          <a:r>
            <a:rPr lang="en-US" sz="1800" kern="1200" noProof="0"/>
            <a:t>Outcomes</a:t>
          </a:r>
          <a:endParaRPr lang="en-US" sz="1800" kern="1200"/>
        </a:p>
      </dsp:txBody>
      <dsp:txXfrm>
        <a:off x="1062" y="2592238"/>
        <a:ext cx="1864139" cy="828506"/>
      </dsp:txXfrm>
    </dsp:sp>
    <dsp:sp modelId="{02EA0360-0CEC-484E-8E8F-034BD7A17E73}">
      <dsp:nvSpPr>
        <dsp:cNvPr id="0" name=""/>
        <dsp:cNvSpPr/>
      </dsp:nvSpPr>
      <dsp:spPr>
        <a:xfrm>
          <a:off x="1658074" y="2592238"/>
          <a:ext cx="2071265" cy="828506"/>
        </a:xfrm>
        <a:prstGeom prst="chevron">
          <a:avLst/>
        </a:prstGeom>
        <a:solidFill>
          <a:schemeClr val="accent2">
            <a:hueOff val="0"/>
            <a:satOff val="0"/>
            <a:lumOff val="16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rtl="0">
            <a:lnSpc>
              <a:spcPct val="90000"/>
            </a:lnSpc>
            <a:spcBef>
              <a:spcPct val="0"/>
            </a:spcBef>
            <a:spcAft>
              <a:spcPct val="35000"/>
            </a:spcAft>
          </a:pPr>
          <a:r>
            <a:rPr lang="en-US" sz="1800" kern="1200"/>
            <a:t>Gather Evidence</a:t>
          </a:r>
        </a:p>
      </dsp:txBody>
      <dsp:txXfrm>
        <a:off x="2072327" y="2592238"/>
        <a:ext cx="1242759" cy="828506"/>
      </dsp:txXfrm>
    </dsp:sp>
    <dsp:sp modelId="{85DCF069-F710-4D28-92B7-19D744CC5648}">
      <dsp:nvSpPr>
        <dsp:cNvPr id="0" name=""/>
        <dsp:cNvSpPr/>
      </dsp:nvSpPr>
      <dsp:spPr>
        <a:xfrm>
          <a:off x="3315086" y="2592238"/>
          <a:ext cx="2071265" cy="828506"/>
        </a:xfrm>
        <a:prstGeom prst="chevron">
          <a:avLst/>
        </a:prstGeom>
        <a:solidFill>
          <a:schemeClr val="accent2">
            <a:hueOff val="0"/>
            <a:satOff val="0"/>
            <a:lumOff val="3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rtl="0">
            <a:lnSpc>
              <a:spcPct val="90000"/>
            </a:lnSpc>
            <a:spcBef>
              <a:spcPct val="0"/>
            </a:spcBef>
            <a:spcAft>
              <a:spcPct val="35000"/>
            </a:spcAft>
          </a:pPr>
          <a:r>
            <a:rPr lang="en-US" sz="1800" kern="1200"/>
            <a:t>Interpret Evidence</a:t>
          </a:r>
        </a:p>
      </dsp:txBody>
      <dsp:txXfrm>
        <a:off x="3729339" y="2592238"/>
        <a:ext cx="1242759" cy="828506"/>
      </dsp:txXfrm>
    </dsp:sp>
    <dsp:sp modelId="{A4951CBD-1EED-464D-A972-AFD1D66FE2EA}">
      <dsp:nvSpPr>
        <dsp:cNvPr id="0" name=""/>
        <dsp:cNvSpPr/>
      </dsp:nvSpPr>
      <dsp:spPr>
        <a:xfrm>
          <a:off x="4972098" y="2592238"/>
          <a:ext cx="2071265" cy="828506"/>
        </a:xfrm>
        <a:prstGeom prst="chevron">
          <a:avLst/>
        </a:prstGeom>
        <a:solidFill>
          <a:schemeClr val="accent2">
            <a:hueOff val="0"/>
            <a:satOff val="0"/>
            <a:lumOff val="48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rtl="0">
            <a:lnSpc>
              <a:spcPct val="90000"/>
            </a:lnSpc>
            <a:spcBef>
              <a:spcPct val="0"/>
            </a:spcBef>
            <a:spcAft>
              <a:spcPct val="35000"/>
            </a:spcAft>
          </a:pPr>
          <a:r>
            <a:rPr lang="en-US" sz="1800" kern="1200"/>
            <a:t>Implement Change</a:t>
          </a:r>
        </a:p>
      </dsp:txBody>
      <dsp:txXfrm>
        <a:off x="5386351" y="2592238"/>
        <a:ext cx="1242759" cy="828506"/>
      </dsp:txXfrm>
    </dsp:sp>
    <dsp:sp modelId="{04A1D51D-0396-4F28-A340-23CC4D0FB675}">
      <dsp:nvSpPr>
        <dsp:cNvPr id="0" name=""/>
        <dsp:cNvSpPr/>
      </dsp:nvSpPr>
      <dsp:spPr>
        <a:xfrm>
          <a:off x="6629110" y="2592238"/>
          <a:ext cx="2071265" cy="828506"/>
        </a:xfrm>
        <a:prstGeom prst="chevron">
          <a:avLst/>
        </a:prstGeom>
        <a:solidFill>
          <a:schemeClr val="accent2">
            <a:hueOff val="0"/>
            <a:satOff val="0"/>
            <a:lumOff val="6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kern="1200">
              <a:latin typeface="Arial" panose="020B0604020202020204"/>
            </a:rPr>
            <a:t>Repeat</a:t>
          </a:r>
        </a:p>
      </dsp:txBody>
      <dsp:txXfrm>
        <a:off x="7043363" y="2592238"/>
        <a:ext cx="1242759" cy="8285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A4493-20AA-476C-A0F3-66F40DEE78AF}">
      <dsp:nvSpPr>
        <dsp:cNvPr id="0" name=""/>
        <dsp:cNvSpPr/>
      </dsp:nvSpPr>
      <dsp:spPr>
        <a:xfrm>
          <a:off x="0" y="40844"/>
          <a:ext cx="6390459" cy="823680"/>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Take a moment to write down:</a:t>
          </a:r>
        </a:p>
      </dsp:txBody>
      <dsp:txXfrm>
        <a:off x="40209" y="81053"/>
        <a:ext cx="6310041" cy="743262"/>
      </dsp:txXfrm>
    </dsp:sp>
    <dsp:sp modelId="{A0A39DC1-B625-48F1-A736-14F40342E4C8}">
      <dsp:nvSpPr>
        <dsp:cNvPr id="0" name=""/>
        <dsp:cNvSpPr/>
      </dsp:nvSpPr>
      <dsp:spPr>
        <a:xfrm>
          <a:off x="0" y="971322"/>
          <a:ext cx="6390459" cy="823680"/>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3 Things you learned</a:t>
          </a:r>
        </a:p>
      </dsp:txBody>
      <dsp:txXfrm>
        <a:off x="40209" y="1011531"/>
        <a:ext cx="6310041" cy="743262"/>
      </dsp:txXfrm>
    </dsp:sp>
    <dsp:sp modelId="{A2BB03FA-1113-4365-A631-6BFB3380A93F}">
      <dsp:nvSpPr>
        <dsp:cNvPr id="0" name=""/>
        <dsp:cNvSpPr/>
      </dsp:nvSpPr>
      <dsp:spPr>
        <a:xfrm>
          <a:off x="0" y="1941644"/>
          <a:ext cx="6390459" cy="823680"/>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t>2 Questions you have</a:t>
          </a:r>
        </a:p>
      </dsp:txBody>
      <dsp:txXfrm>
        <a:off x="40209" y="1981853"/>
        <a:ext cx="6310041" cy="743262"/>
      </dsp:txXfrm>
    </dsp:sp>
    <dsp:sp modelId="{98CE9767-C1A4-48E0-A3DA-B4F6E9872246}">
      <dsp:nvSpPr>
        <dsp:cNvPr id="0" name=""/>
        <dsp:cNvSpPr/>
      </dsp:nvSpPr>
      <dsp:spPr>
        <a:xfrm>
          <a:off x="0" y="2892044"/>
          <a:ext cx="6390459" cy="823680"/>
        </a:xfrm>
        <a:prstGeom prst="roundRect">
          <a:avLst/>
        </a:prstGeom>
        <a:solidFill>
          <a:schemeClr val="accent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a:t>1</a:t>
          </a:r>
          <a:r>
            <a:rPr lang="en-US" sz="2800" kern="1200">
              <a:latin typeface="Calibri Light" panose="020F0302020204030204"/>
            </a:rPr>
            <a:t> </a:t>
          </a:r>
          <a:r>
            <a:rPr lang="en-US" sz="2800" kern="1200"/>
            <a:t>Takeaway</a:t>
          </a:r>
        </a:p>
      </dsp:txBody>
      <dsp:txXfrm>
        <a:off x="40209" y="2932253"/>
        <a:ext cx="6310041" cy="7432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7CA52-1ACC-1344-90A4-6AB164CBEDD0}" type="datetimeFigureOut">
              <a:rPr lang="en-US" smtClean="0"/>
              <a:t>4/21/2020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A1B92-7784-A145-9713-69F07AE019D2}" type="slidenum">
              <a:rPr lang="en-US" smtClean="0"/>
              <a:t>‹#›</a:t>
            </a:fld>
            <a:endParaRPr lang="en-US"/>
          </a:p>
        </p:txBody>
      </p:sp>
    </p:spTree>
    <p:extLst>
      <p:ext uri="{BB962C8B-B14F-4D97-AF65-F5344CB8AC3E}">
        <p14:creationId xmlns:p14="http://schemas.microsoft.com/office/powerpoint/2010/main" val="327124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rtualdesktop.uiowa.edu/Citrix/VirtualDesktop/auth/login.asp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2</a:t>
            </a:fld>
            <a:endParaRPr lang="en-US"/>
          </a:p>
        </p:txBody>
      </p:sp>
    </p:spTree>
    <p:extLst>
      <p:ext uri="{BB962C8B-B14F-4D97-AF65-F5344CB8AC3E}">
        <p14:creationId xmlns:p14="http://schemas.microsoft.com/office/powerpoint/2010/main" val="1019646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11</a:t>
            </a:fld>
            <a:endParaRPr lang="en-US"/>
          </a:p>
        </p:txBody>
      </p:sp>
    </p:spTree>
    <p:extLst>
      <p:ext uri="{BB962C8B-B14F-4D97-AF65-F5344CB8AC3E}">
        <p14:creationId xmlns:p14="http://schemas.microsoft.com/office/powerpoint/2010/main" val="255520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12</a:t>
            </a:fld>
            <a:endParaRPr lang="en-US"/>
          </a:p>
        </p:txBody>
      </p:sp>
    </p:spTree>
    <p:extLst>
      <p:ext uri="{BB962C8B-B14F-4D97-AF65-F5344CB8AC3E}">
        <p14:creationId xmlns:p14="http://schemas.microsoft.com/office/powerpoint/2010/main" val="4100176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13</a:t>
            </a:fld>
            <a:endParaRPr lang="en-US"/>
          </a:p>
        </p:txBody>
      </p:sp>
    </p:spTree>
    <p:extLst>
      <p:ext uri="{BB962C8B-B14F-4D97-AF65-F5344CB8AC3E}">
        <p14:creationId xmlns:p14="http://schemas.microsoft.com/office/powerpoint/2010/main" val="80035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14</a:t>
            </a:fld>
            <a:endParaRPr lang="en-US"/>
          </a:p>
        </p:txBody>
      </p:sp>
    </p:spTree>
    <p:extLst>
      <p:ext uri="{BB962C8B-B14F-4D97-AF65-F5344CB8AC3E}">
        <p14:creationId xmlns:p14="http://schemas.microsoft.com/office/powerpoint/2010/main" val="154097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15</a:t>
            </a:fld>
            <a:endParaRPr lang="en-US"/>
          </a:p>
        </p:txBody>
      </p:sp>
    </p:spTree>
    <p:extLst>
      <p:ext uri="{BB962C8B-B14F-4D97-AF65-F5344CB8AC3E}">
        <p14:creationId xmlns:p14="http://schemas.microsoft.com/office/powerpoint/2010/main" val="249359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16</a:t>
            </a:fld>
            <a:endParaRPr lang="en-US"/>
          </a:p>
        </p:txBody>
      </p:sp>
    </p:spTree>
    <p:extLst>
      <p:ext uri="{BB962C8B-B14F-4D97-AF65-F5344CB8AC3E}">
        <p14:creationId xmlns:p14="http://schemas.microsoft.com/office/powerpoint/2010/main" val="399620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17</a:t>
            </a:fld>
            <a:endParaRPr lang="en-US"/>
          </a:p>
        </p:txBody>
      </p:sp>
    </p:spTree>
    <p:extLst>
      <p:ext uri="{BB962C8B-B14F-4D97-AF65-F5344CB8AC3E}">
        <p14:creationId xmlns:p14="http://schemas.microsoft.com/office/powerpoint/2010/main" val="220109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18</a:t>
            </a:fld>
            <a:endParaRPr lang="en-US"/>
          </a:p>
        </p:txBody>
      </p:sp>
    </p:spTree>
    <p:extLst>
      <p:ext uri="{BB962C8B-B14F-4D97-AF65-F5344CB8AC3E}">
        <p14:creationId xmlns:p14="http://schemas.microsoft.com/office/powerpoint/2010/main" val="46712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19</a:t>
            </a:fld>
            <a:endParaRPr lang="en-US"/>
          </a:p>
        </p:txBody>
      </p:sp>
    </p:spTree>
    <p:extLst>
      <p:ext uri="{BB962C8B-B14F-4D97-AF65-F5344CB8AC3E}">
        <p14:creationId xmlns:p14="http://schemas.microsoft.com/office/powerpoint/2010/main" val="3149322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20</a:t>
            </a:fld>
            <a:endParaRPr lang="en-US"/>
          </a:p>
        </p:txBody>
      </p:sp>
    </p:spTree>
    <p:extLst>
      <p:ext uri="{BB962C8B-B14F-4D97-AF65-F5344CB8AC3E}">
        <p14:creationId xmlns:p14="http://schemas.microsoft.com/office/powerpoint/2010/main" val="361816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3</a:t>
            </a:fld>
            <a:endParaRPr lang="en-US"/>
          </a:p>
        </p:txBody>
      </p:sp>
    </p:spTree>
    <p:extLst>
      <p:ext uri="{BB962C8B-B14F-4D97-AF65-F5344CB8AC3E}">
        <p14:creationId xmlns:p14="http://schemas.microsoft.com/office/powerpoint/2010/main" val="3166807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21</a:t>
            </a:fld>
            <a:endParaRPr lang="en-US"/>
          </a:p>
        </p:txBody>
      </p:sp>
    </p:spTree>
    <p:extLst>
      <p:ext uri="{BB962C8B-B14F-4D97-AF65-F5344CB8AC3E}">
        <p14:creationId xmlns:p14="http://schemas.microsoft.com/office/powerpoint/2010/main" val="35010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22</a:t>
            </a:fld>
            <a:endParaRPr lang="en-US"/>
          </a:p>
        </p:txBody>
      </p:sp>
    </p:spTree>
    <p:extLst>
      <p:ext uri="{BB962C8B-B14F-4D97-AF65-F5344CB8AC3E}">
        <p14:creationId xmlns:p14="http://schemas.microsoft.com/office/powerpoint/2010/main" val="3040028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23</a:t>
            </a:fld>
            <a:endParaRPr lang="en-US"/>
          </a:p>
        </p:txBody>
      </p:sp>
    </p:spTree>
    <p:extLst>
      <p:ext uri="{BB962C8B-B14F-4D97-AF65-F5344CB8AC3E}">
        <p14:creationId xmlns:p14="http://schemas.microsoft.com/office/powerpoint/2010/main" val="251260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Teri</a:t>
            </a:r>
          </a:p>
        </p:txBody>
      </p:sp>
      <p:sp>
        <p:nvSpPr>
          <p:cNvPr id="4" name="Slide Number Placeholder 3"/>
          <p:cNvSpPr>
            <a:spLocks noGrp="1"/>
          </p:cNvSpPr>
          <p:nvPr>
            <p:ph type="sldNum" sz="quarter" idx="5"/>
          </p:nvPr>
        </p:nvSpPr>
        <p:spPr/>
        <p:txBody>
          <a:bodyPr/>
          <a:lstStyle/>
          <a:p>
            <a:fld id="{6F7A1B92-7784-A145-9713-69F07AE019D2}" type="slidenum">
              <a:rPr lang="en-US" smtClean="0"/>
              <a:t>24</a:t>
            </a:fld>
            <a:endParaRPr lang="en-US"/>
          </a:p>
        </p:txBody>
      </p:sp>
    </p:spTree>
    <p:extLst>
      <p:ext uri="{BB962C8B-B14F-4D97-AF65-F5344CB8AC3E}">
        <p14:creationId xmlns:p14="http://schemas.microsoft.com/office/powerpoint/2010/main" val="4204866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Available through UI Virtual Desktop</a:t>
            </a:r>
          </a:p>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25</a:t>
            </a:fld>
            <a:endParaRPr lang="en-US"/>
          </a:p>
        </p:txBody>
      </p:sp>
    </p:spTree>
    <p:extLst>
      <p:ext uri="{BB962C8B-B14F-4D97-AF65-F5344CB8AC3E}">
        <p14:creationId xmlns:p14="http://schemas.microsoft.com/office/powerpoint/2010/main" val="280724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Desktop Service at UI: </a:t>
            </a:r>
            <a:r>
              <a:rPr lang="en-US" dirty="0">
                <a:hlinkClick r:id="rId3"/>
              </a:rPr>
              <a:t>https://virtualdesktop.uiowa.edu/Citrix/VirtualDesktop/auth/login.aspx</a:t>
            </a:r>
            <a:r>
              <a:rPr lang="en-US" dirty="0"/>
              <a:t> </a:t>
            </a:r>
          </a:p>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26</a:t>
            </a:fld>
            <a:endParaRPr lang="en-US"/>
          </a:p>
        </p:txBody>
      </p:sp>
    </p:spTree>
    <p:extLst>
      <p:ext uri="{BB962C8B-B14F-4D97-AF65-F5344CB8AC3E}">
        <p14:creationId xmlns:p14="http://schemas.microsoft.com/office/powerpoint/2010/main" val="2534467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Available through UI Virtual Desktop</a:t>
            </a:r>
          </a:p>
        </p:txBody>
      </p:sp>
      <p:sp>
        <p:nvSpPr>
          <p:cNvPr id="4" name="Slide Number Placeholder 3"/>
          <p:cNvSpPr>
            <a:spLocks noGrp="1"/>
          </p:cNvSpPr>
          <p:nvPr>
            <p:ph type="sldNum" sz="quarter" idx="5"/>
          </p:nvPr>
        </p:nvSpPr>
        <p:spPr/>
        <p:txBody>
          <a:bodyPr/>
          <a:lstStyle/>
          <a:p>
            <a:fld id="{6F7A1B92-7784-A145-9713-69F07AE019D2}" type="slidenum">
              <a:rPr lang="en-US" smtClean="0"/>
              <a:t>27</a:t>
            </a:fld>
            <a:endParaRPr lang="en-US"/>
          </a:p>
        </p:txBody>
      </p:sp>
    </p:spTree>
    <p:extLst>
      <p:ext uri="{BB962C8B-B14F-4D97-AF65-F5344CB8AC3E}">
        <p14:creationId xmlns:p14="http://schemas.microsoft.com/office/powerpoint/2010/main" val="2930553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28</a:t>
            </a:fld>
            <a:endParaRPr lang="en-US"/>
          </a:p>
        </p:txBody>
      </p:sp>
    </p:spTree>
    <p:extLst>
      <p:ext uri="{BB962C8B-B14F-4D97-AF65-F5344CB8AC3E}">
        <p14:creationId xmlns:p14="http://schemas.microsoft.com/office/powerpoint/2010/main" val="2231114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29</a:t>
            </a:fld>
            <a:endParaRPr lang="en-US"/>
          </a:p>
        </p:txBody>
      </p:sp>
    </p:spTree>
    <p:extLst>
      <p:ext uri="{BB962C8B-B14F-4D97-AF65-F5344CB8AC3E}">
        <p14:creationId xmlns:p14="http://schemas.microsoft.com/office/powerpoint/2010/main" val="1872980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30</a:t>
            </a:fld>
            <a:endParaRPr lang="en-US"/>
          </a:p>
        </p:txBody>
      </p:sp>
    </p:spTree>
    <p:extLst>
      <p:ext uri="{BB962C8B-B14F-4D97-AF65-F5344CB8AC3E}">
        <p14:creationId xmlns:p14="http://schemas.microsoft.com/office/powerpoint/2010/main" val="30578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4</a:t>
            </a:fld>
            <a:endParaRPr lang="en-US"/>
          </a:p>
        </p:txBody>
      </p:sp>
    </p:spTree>
    <p:extLst>
      <p:ext uri="{BB962C8B-B14F-4D97-AF65-F5344CB8AC3E}">
        <p14:creationId xmlns:p14="http://schemas.microsoft.com/office/powerpoint/2010/main" val="3629001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31</a:t>
            </a:fld>
            <a:endParaRPr lang="en-US"/>
          </a:p>
        </p:txBody>
      </p:sp>
    </p:spTree>
    <p:extLst>
      <p:ext uri="{BB962C8B-B14F-4D97-AF65-F5344CB8AC3E}">
        <p14:creationId xmlns:p14="http://schemas.microsoft.com/office/powerpoint/2010/main" val="990177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32</a:t>
            </a:fld>
            <a:endParaRPr lang="en-US"/>
          </a:p>
        </p:txBody>
      </p:sp>
    </p:spTree>
    <p:extLst>
      <p:ext uri="{BB962C8B-B14F-4D97-AF65-F5344CB8AC3E}">
        <p14:creationId xmlns:p14="http://schemas.microsoft.com/office/powerpoint/2010/main" val="1626992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33</a:t>
            </a:fld>
            <a:endParaRPr lang="en-US"/>
          </a:p>
        </p:txBody>
      </p:sp>
    </p:spTree>
    <p:extLst>
      <p:ext uri="{BB962C8B-B14F-4D97-AF65-F5344CB8AC3E}">
        <p14:creationId xmlns:p14="http://schemas.microsoft.com/office/powerpoint/2010/main" val="354545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5</a:t>
            </a:fld>
            <a:endParaRPr lang="en-US"/>
          </a:p>
        </p:txBody>
      </p:sp>
    </p:spTree>
    <p:extLst>
      <p:ext uri="{BB962C8B-B14F-4D97-AF65-F5344CB8AC3E}">
        <p14:creationId xmlns:p14="http://schemas.microsoft.com/office/powerpoint/2010/main" val="359329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6</a:t>
            </a:fld>
            <a:endParaRPr lang="en-US"/>
          </a:p>
        </p:txBody>
      </p:sp>
    </p:spTree>
    <p:extLst>
      <p:ext uri="{BB962C8B-B14F-4D97-AF65-F5344CB8AC3E}">
        <p14:creationId xmlns:p14="http://schemas.microsoft.com/office/powerpoint/2010/main" val="288050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7</a:t>
            </a:fld>
            <a:endParaRPr lang="en-US"/>
          </a:p>
        </p:txBody>
      </p:sp>
    </p:spTree>
    <p:extLst>
      <p:ext uri="{BB962C8B-B14F-4D97-AF65-F5344CB8AC3E}">
        <p14:creationId xmlns:p14="http://schemas.microsoft.com/office/powerpoint/2010/main" val="36074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p:txBody>
      </p:sp>
      <p:sp>
        <p:nvSpPr>
          <p:cNvPr id="4" name="Slide Number Placeholder 3"/>
          <p:cNvSpPr>
            <a:spLocks noGrp="1"/>
          </p:cNvSpPr>
          <p:nvPr>
            <p:ph type="sldNum" sz="quarter" idx="5"/>
          </p:nvPr>
        </p:nvSpPr>
        <p:spPr/>
        <p:txBody>
          <a:bodyPr/>
          <a:lstStyle/>
          <a:p>
            <a:fld id="{6F7A1B92-7784-A145-9713-69F07AE019D2}" type="slidenum">
              <a:rPr lang="en-US" smtClean="0"/>
              <a:t>8</a:t>
            </a:fld>
            <a:endParaRPr lang="en-US"/>
          </a:p>
        </p:txBody>
      </p:sp>
    </p:spTree>
    <p:extLst>
      <p:ext uri="{BB962C8B-B14F-4D97-AF65-F5344CB8AC3E}">
        <p14:creationId xmlns:p14="http://schemas.microsoft.com/office/powerpoint/2010/main" val="733539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9</a:t>
            </a:fld>
            <a:endParaRPr lang="en-US"/>
          </a:p>
        </p:txBody>
      </p:sp>
    </p:spTree>
    <p:extLst>
      <p:ext uri="{BB962C8B-B14F-4D97-AF65-F5344CB8AC3E}">
        <p14:creationId xmlns:p14="http://schemas.microsoft.com/office/powerpoint/2010/main" val="252772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Shelby</a:t>
            </a:r>
          </a:p>
          <a:p>
            <a:r>
              <a:rPr lang="en-US" dirty="0">
                <a:cs typeface="Calibri"/>
              </a:rPr>
              <a:t>- split participants into groups of ~4</a:t>
            </a:r>
          </a:p>
        </p:txBody>
      </p:sp>
      <p:sp>
        <p:nvSpPr>
          <p:cNvPr id="4" name="Slide Number Placeholder 3"/>
          <p:cNvSpPr>
            <a:spLocks noGrp="1"/>
          </p:cNvSpPr>
          <p:nvPr>
            <p:ph type="sldNum" sz="quarter" idx="5"/>
          </p:nvPr>
        </p:nvSpPr>
        <p:spPr/>
        <p:txBody>
          <a:bodyPr/>
          <a:lstStyle/>
          <a:p>
            <a:fld id="{6F7A1B92-7784-A145-9713-69F07AE019D2}" type="slidenum">
              <a:rPr lang="en-US" smtClean="0"/>
              <a:t>10</a:t>
            </a:fld>
            <a:endParaRPr lang="en-US"/>
          </a:p>
        </p:txBody>
      </p:sp>
    </p:spTree>
    <p:extLst>
      <p:ext uri="{BB962C8B-B14F-4D97-AF65-F5344CB8AC3E}">
        <p14:creationId xmlns:p14="http://schemas.microsoft.com/office/powerpoint/2010/main" val="3114492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8D7680D-E7C8-7643-BEFD-F7A179B77B7C}"/>
              </a:ext>
            </a:extLst>
          </p:cNvPr>
          <p:cNvSpPr/>
          <p:nvPr/>
        </p:nvSpPr>
        <p:spPr>
          <a:xfrm>
            <a:off x="1" y="-9427"/>
            <a:ext cx="3643829" cy="6389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eaLnBrk="1" fontAlgn="auto" hangingPunct="1">
              <a:spcBef>
                <a:spcPts val="0"/>
              </a:spcBef>
              <a:spcAft>
                <a:spcPts val="0"/>
              </a:spcAft>
              <a:defRPr/>
            </a:pPr>
            <a:endParaRPr lang="en-US" sz="1350"/>
          </a:p>
        </p:txBody>
      </p:sp>
      <p:sp>
        <p:nvSpPr>
          <p:cNvPr id="5" name="Picture Placeholder 4">
            <a:extLst>
              <a:ext uri="{FF2B5EF4-FFF2-40B4-BE49-F238E27FC236}">
                <a16:creationId xmlns:a16="http://schemas.microsoft.com/office/drawing/2014/main" id="{61E9240D-8DC8-9444-8E0C-74703A718426}"/>
              </a:ext>
            </a:extLst>
          </p:cNvPr>
          <p:cNvSpPr>
            <a:spLocks noGrp="1"/>
          </p:cNvSpPr>
          <p:nvPr>
            <p:ph type="pic" sz="quarter" idx="21"/>
          </p:nvPr>
        </p:nvSpPr>
        <p:spPr>
          <a:xfrm>
            <a:off x="3643829" y="-18854"/>
            <a:ext cx="5500170" cy="6356621"/>
          </a:xfrm>
          <a:solidFill>
            <a:schemeClr val="bg2"/>
          </a:solidFill>
        </p:spPr>
        <p:txBody>
          <a:bodyPr anchor="ctr" anchorCtr="0"/>
          <a:lstStyle>
            <a:lvl1pPr algn="ctr">
              <a:defRPr>
                <a:solidFill>
                  <a:srgbClr val="FF0000"/>
                </a:solidFill>
              </a:defRPr>
            </a:lvl1pPr>
          </a:lstStyle>
          <a:p>
            <a:r>
              <a:rPr lang="en-US"/>
              <a:t>Click icon to add picture</a:t>
            </a:r>
          </a:p>
        </p:txBody>
      </p:sp>
      <p:sp>
        <p:nvSpPr>
          <p:cNvPr id="20" name="Text Placeholder 21">
            <a:extLst>
              <a:ext uri="{FF2B5EF4-FFF2-40B4-BE49-F238E27FC236}">
                <a16:creationId xmlns:a16="http://schemas.microsoft.com/office/drawing/2014/main" id="{3B8C66D2-8B0E-D644-958B-ADC9E569A62A}"/>
              </a:ext>
            </a:extLst>
          </p:cNvPr>
          <p:cNvSpPr>
            <a:spLocks noGrp="1"/>
          </p:cNvSpPr>
          <p:nvPr>
            <p:ph type="body" sz="quarter" idx="11" hasCustomPrompt="1"/>
          </p:nvPr>
        </p:nvSpPr>
        <p:spPr>
          <a:xfrm>
            <a:off x="296235" y="1230678"/>
            <a:ext cx="3062977" cy="2294721"/>
          </a:xfrm>
        </p:spPr>
        <p:txBody>
          <a:bodyPr anchor="t" anchorCtr="0">
            <a:normAutofit/>
          </a:bodyPr>
          <a:lstStyle>
            <a:lvl1pPr marL="0" indent="0">
              <a:buNone/>
              <a:defRPr sz="3300" b="1">
                <a:solidFill>
                  <a:schemeClr val="tx1"/>
                </a:solidFill>
              </a:defRPr>
            </a:lvl1pPr>
          </a:lstStyle>
          <a:p>
            <a:pPr lvl="0"/>
            <a:r>
              <a:rPr lang="en-US"/>
              <a:t>Presentation Title Goes Here</a:t>
            </a:r>
          </a:p>
        </p:txBody>
      </p:sp>
      <p:sp>
        <p:nvSpPr>
          <p:cNvPr id="21" name="Text Placeholder 21">
            <a:extLst>
              <a:ext uri="{FF2B5EF4-FFF2-40B4-BE49-F238E27FC236}">
                <a16:creationId xmlns:a16="http://schemas.microsoft.com/office/drawing/2014/main" id="{F41F2469-CF29-2044-8249-860BE15EF3D7}"/>
              </a:ext>
            </a:extLst>
          </p:cNvPr>
          <p:cNvSpPr>
            <a:spLocks noGrp="1"/>
          </p:cNvSpPr>
          <p:nvPr>
            <p:ph type="body" sz="quarter" idx="19" hasCustomPrompt="1"/>
          </p:nvPr>
        </p:nvSpPr>
        <p:spPr>
          <a:xfrm>
            <a:off x="296235" y="3756754"/>
            <a:ext cx="3062977" cy="1167787"/>
          </a:xfrm>
        </p:spPr>
        <p:txBody>
          <a:bodyPr anchor="t" anchorCtr="0">
            <a:normAutofit/>
          </a:bodyPr>
          <a:lstStyle>
            <a:lvl1pPr marL="0" indent="0">
              <a:buNone/>
              <a:defRPr sz="1800" b="1">
                <a:solidFill>
                  <a:schemeClr val="tx1"/>
                </a:solidFill>
              </a:defRPr>
            </a:lvl1pPr>
          </a:lstStyle>
          <a:p>
            <a:pPr lvl="0"/>
            <a:r>
              <a:rPr lang="en-US"/>
              <a:t>Additional Content Here</a:t>
            </a:r>
          </a:p>
        </p:txBody>
      </p:sp>
      <p:sp>
        <p:nvSpPr>
          <p:cNvPr id="23" name="Text Placeholder 21">
            <a:extLst>
              <a:ext uri="{FF2B5EF4-FFF2-40B4-BE49-F238E27FC236}">
                <a16:creationId xmlns:a16="http://schemas.microsoft.com/office/drawing/2014/main" id="{04E17178-3A66-6644-B095-68F890E50C32}"/>
              </a:ext>
            </a:extLst>
          </p:cNvPr>
          <p:cNvSpPr>
            <a:spLocks noGrp="1"/>
          </p:cNvSpPr>
          <p:nvPr>
            <p:ph type="body" sz="quarter" idx="20" hasCustomPrompt="1"/>
          </p:nvPr>
        </p:nvSpPr>
        <p:spPr>
          <a:xfrm>
            <a:off x="296235" y="5871992"/>
            <a:ext cx="3062977" cy="418640"/>
          </a:xfrm>
        </p:spPr>
        <p:txBody>
          <a:bodyPr anchor="t" anchorCtr="0">
            <a:normAutofit/>
          </a:bodyPr>
          <a:lstStyle>
            <a:lvl1pPr marL="0" indent="0">
              <a:buNone/>
              <a:defRPr sz="1500" b="1">
                <a:solidFill>
                  <a:schemeClr val="tx1"/>
                </a:solidFill>
              </a:defRPr>
            </a:lvl1pPr>
          </a:lstStyle>
          <a:p>
            <a:pPr lvl="0"/>
            <a:r>
              <a:rPr lang="en-US"/>
              <a:t>Month XX, 2018</a:t>
            </a:r>
          </a:p>
        </p:txBody>
      </p:sp>
      <p:sp>
        <p:nvSpPr>
          <p:cNvPr id="31" name="Footer Placeholder 6">
            <a:extLst>
              <a:ext uri="{FF2B5EF4-FFF2-40B4-BE49-F238E27FC236}">
                <a16:creationId xmlns:a16="http://schemas.microsoft.com/office/drawing/2014/main" id="{B7F2E224-3E28-734C-8581-2AE71B6C884A}"/>
              </a:ext>
            </a:extLst>
          </p:cNvPr>
          <p:cNvSpPr>
            <a:spLocks noGrp="1"/>
          </p:cNvSpPr>
          <p:nvPr>
            <p:ph type="ftr" sz="quarter" idx="10"/>
          </p:nvPr>
        </p:nvSpPr>
        <p:spPr>
          <a:xfrm>
            <a:off x="294894" y="6389784"/>
            <a:ext cx="4774370" cy="434148"/>
          </a:xfrm>
          <a:prstGeom prst="rect">
            <a:avLst/>
          </a:prstGeom>
        </p:spPr>
        <p:txBody>
          <a:bodyPr/>
          <a:lstStyle/>
          <a:p>
            <a:r>
              <a:rPr lang="en-US"/>
              <a:t>Assessment, Improvement, &amp; Research</a:t>
            </a:r>
          </a:p>
        </p:txBody>
      </p:sp>
    </p:spTree>
    <p:extLst>
      <p:ext uri="{BB962C8B-B14F-4D97-AF65-F5344CB8AC3E}">
        <p14:creationId xmlns:p14="http://schemas.microsoft.com/office/powerpoint/2010/main" val="340552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8B9825-FD50-104D-8A6B-6264EC3CB8F0}"/>
              </a:ext>
            </a:extLst>
          </p:cNvPr>
          <p:cNvSpPr/>
          <p:nvPr userDrawn="1"/>
        </p:nvSpPr>
        <p:spPr>
          <a:xfrm>
            <a:off x="628650" y="804523"/>
            <a:ext cx="7956057" cy="3622090"/>
          </a:xfrm>
          <a:prstGeom prst="rect">
            <a:avLst/>
          </a:prstGeom>
          <a:solidFill>
            <a:srgbClr val="FFC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286F8191-CBB8-774D-AEF4-1E6C88E12A5B}"/>
              </a:ext>
            </a:extLst>
          </p:cNvPr>
          <p:cNvSpPr>
            <a:spLocks noGrp="1"/>
          </p:cNvSpPr>
          <p:nvPr>
            <p:ph type="ctrTitle" hasCustomPrompt="1"/>
          </p:nvPr>
        </p:nvSpPr>
        <p:spPr>
          <a:xfrm>
            <a:off x="1244390" y="1750986"/>
            <a:ext cx="6858000" cy="864583"/>
          </a:xfrm>
        </p:spPr>
        <p:txBody>
          <a:bodyPr anchor="b"/>
          <a:lstStyle>
            <a:lvl1pPr algn="ctr">
              <a:defRPr sz="4500" b="0" i="0">
                <a:latin typeface="Calibri" panose="020F0502020204030204" pitchFamily="34" charset="0"/>
                <a:cs typeface="Calibri" panose="020F0502020204030204" pitchFamily="34" charset="0"/>
              </a:defRPr>
            </a:lvl1pPr>
          </a:lstStyle>
          <a:p>
            <a:r>
              <a:rPr lang="en-US"/>
              <a:t>Title Calibri Regular/60 </a:t>
            </a:r>
          </a:p>
        </p:txBody>
      </p:sp>
      <p:sp>
        <p:nvSpPr>
          <p:cNvPr id="3" name="Subtitle 2">
            <a:extLst>
              <a:ext uri="{FF2B5EF4-FFF2-40B4-BE49-F238E27FC236}">
                <a16:creationId xmlns:a16="http://schemas.microsoft.com/office/drawing/2014/main" id="{C3AEF572-F23F-0940-A27F-AFBC15D33BA2}"/>
              </a:ext>
            </a:extLst>
          </p:cNvPr>
          <p:cNvSpPr>
            <a:spLocks noGrp="1"/>
          </p:cNvSpPr>
          <p:nvPr>
            <p:ph type="subTitle" idx="1" hasCustomPrompt="1"/>
          </p:nvPr>
        </p:nvSpPr>
        <p:spPr>
          <a:xfrm>
            <a:off x="1244390" y="3210645"/>
            <a:ext cx="6858000" cy="432342"/>
          </a:xfrm>
        </p:spPr>
        <p:txBody>
          <a:bodyPr>
            <a:normAutofit/>
          </a:bodyPr>
          <a:lstStyle>
            <a:lvl1pPr marL="0" indent="0" algn="ctr">
              <a:buNone/>
              <a:defRPr sz="2400" b="0" i="0">
                <a:solidFill>
                  <a:schemeClr val="bg1"/>
                </a:solidFill>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err="1"/>
              <a:t>Subtile</a:t>
            </a:r>
            <a:r>
              <a:rPr lang="en-US"/>
              <a:t> Calibri Light /32</a:t>
            </a:r>
          </a:p>
        </p:txBody>
      </p:sp>
      <p:pic>
        <p:nvPicPr>
          <p:cNvPr id="18" name="image1.png">
            <a:extLst>
              <a:ext uri="{FF2B5EF4-FFF2-40B4-BE49-F238E27FC236}">
                <a16:creationId xmlns:a16="http://schemas.microsoft.com/office/drawing/2014/main" id="{86853A8F-232F-3348-92AB-2203431CDFED}"/>
              </a:ext>
            </a:extLst>
          </p:cNvPr>
          <p:cNvPicPr/>
          <p:nvPr userDrawn="1"/>
        </p:nvPicPr>
        <p:blipFill>
          <a:blip r:embed="rId2" cstate="print"/>
          <a:stretch>
            <a:fillRect/>
          </a:stretch>
        </p:blipFill>
        <p:spPr>
          <a:xfrm>
            <a:off x="628650" y="6403340"/>
            <a:ext cx="1298734" cy="271145"/>
          </a:xfrm>
          <a:prstGeom prst="rect">
            <a:avLst/>
          </a:prstGeom>
        </p:spPr>
      </p:pic>
      <p:cxnSp>
        <p:nvCxnSpPr>
          <p:cNvPr id="19" name="Line 4">
            <a:extLst>
              <a:ext uri="{FF2B5EF4-FFF2-40B4-BE49-F238E27FC236}">
                <a16:creationId xmlns:a16="http://schemas.microsoft.com/office/drawing/2014/main" id="{3E47EBBE-5E8E-A84A-8610-E19652C74C93}"/>
              </a:ext>
            </a:extLst>
          </p:cNvPr>
          <p:cNvCxnSpPr>
            <a:cxnSpLocks/>
          </p:cNvCxnSpPr>
          <p:nvPr userDrawn="1"/>
        </p:nvCxnSpPr>
        <p:spPr bwMode="auto">
          <a:xfrm>
            <a:off x="6978412" y="6449694"/>
            <a:ext cx="0" cy="271780"/>
          </a:xfrm>
          <a:prstGeom prst="line">
            <a:avLst/>
          </a:prstGeom>
          <a:noFill/>
          <a:ln w="19050">
            <a:solidFill>
              <a:srgbClr val="FFCD02"/>
            </a:solidFill>
            <a:prstDash val="solid"/>
            <a:round/>
            <a:headEnd/>
            <a:tailEnd/>
          </a:ln>
          <a:extLst>
            <a:ext uri="{909E8E84-426E-40DD-AFC4-6F175D3DCCD1}">
              <a14:hiddenFill xmlns:a14="http://schemas.microsoft.com/office/drawing/2010/main">
                <a:noFill/>
              </a14:hiddenFill>
            </a:ext>
          </a:extLst>
        </p:spPr>
      </p:cxnSp>
      <p:cxnSp>
        <p:nvCxnSpPr>
          <p:cNvPr id="20" name="Line 3">
            <a:extLst>
              <a:ext uri="{FF2B5EF4-FFF2-40B4-BE49-F238E27FC236}">
                <a16:creationId xmlns:a16="http://schemas.microsoft.com/office/drawing/2014/main" id="{7F72CC97-903E-6843-B034-7540E5DBF944}"/>
              </a:ext>
            </a:extLst>
          </p:cNvPr>
          <p:cNvCxnSpPr>
            <a:cxnSpLocks/>
          </p:cNvCxnSpPr>
          <p:nvPr userDrawn="1"/>
        </p:nvCxnSpPr>
        <p:spPr bwMode="auto">
          <a:xfrm>
            <a:off x="7698978" y="6449694"/>
            <a:ext cx="0" cy="271780"/>
          </a:xfrm>
          <a:prstGeom prst="line">
            <a:avLst/>
          </a:prstGeom>
          <a:noFill/>
          <a:ln w="19050">
            <a:solidFill>
              <a:srgbClr val="FFCD02"/>
            </a:solidFill>
            <a:prstDash val="solid"/>
            <a:round/>
            <a:headEnd/>
            <a:tailEnd/>
          </a:ln>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08134122-22B8-8341-A4FB-EA875408BD3F}"/>
              </a:ext>
            </a:extLst>
          </p:cNvPr>
          <p:cNvCxnSpPr/>
          <p:nvPr userDrawn="1"/>
        </p:nvCxnSpPr>
        <p:spPr>
          <a:xfrm>
            <a:off x="628650" y="6356350"/>
            <a:ext cx="7886700" cy="0"/>
          </a:xfrm>
          <a:prstGeom prst="line">
            <a:avLst/>
          </a:prstGeom>
          <a:ln w="28575">
            <a:solidFill>
              <a:schemeClr val="bg1">
                <a:lumMod val="85000"/>
              </a:schemeClr>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0469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asic Bullets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5025213" cy="4351338"/>
          </a:xfrm>
        </p:spPr>
        <p:txBody>
          <a:bodyPr/>
          <a:lstStyle>
            <a:lvl1pPr>
              <a:spcAft>
                <a:spcPts val="450"/>
              </a:spcAft>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91656"/>
            <a:ext cx="5134946" cy="434148"/>
          </a:xfrm>
          <a:prstGeom prst="rect">
            <a:avLst/>
          </a:prstGeom>
        </p:spPr>
        <p:txBody>
          <a:bodyPr/>
          <a:lstStyle/>
          <a:p>
            <a:r>
              <a:rPr lang="en-US"/>
              <a:t>Assessment, Improvement, &amp; Research</a:t>
            </a:r>
          </a:p>
        </p:txBody>
      </p:sp>
      <p:sp>
        <p:nvSpPr>
          <p:cNvPr id="5" name="Picture Placeholder 4">
            <a:extLst>
              <a:ext uri="{FF2B5EF4-FFF2-40B4-BE49-F238E27FC236}">
                <a16:creationId xmlns:a16="http://schemas.microsoft.com/office/drawing/2014/main" id="{64A74C90-07AF-2A4B-B930-56D31F5072F0}"/>
              </a:ext>
            </a:extLst>
          </p:cNvPr>
          <p:cNvSpPr>
            <a:spLocks noGrp="1"/>
          </p:cNvSpPr>
          <p:nvPr>
            <p:ph type="pic" sz="quarter" idx="11"/>
          </p:nvPr>
        </p:nvSpPr>
        <p:spPr>
          <a:xfrm>
            <a:off x="5749528" y="1797051"/>
            <a:ext cx="3046256" cy="3625555"/>
          </a:xfrm>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259645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sic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7886700" cy="4351338"/>
          </a:xfrm>
        </p:spPr>
        <p:txBody>
          <a:bodyPr/>
          <a:lstStyle>
            <a:lvl1pPr>
              <a:spcAft>
                <a:spcPts val="450"/>
              </a:spcAft>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91656"/>
            <a:ext cx="5283417" cy="434148"/>
          </a:xfrm>
          <a:prstGeom prst="rect">
            <a:avLst/>
          </a:prstGeom>
        </p:spPr>
        <p:txBody>
          <a:bodyPr/>
          <a:lstStyle/>
          <a:p>
            <a:r>
              <a:rPr lang="en-US"/>
              <a:t>Assessment, Improvement, &amp; Research</a:t>
            </a:r>
          </a:p>
        </p:txBody>
      </p:sp>
    </p:spTree>
    <p:extLst>
      <p:ext uri="{BB962C8B-B14F-4D97-AF65-F5344CB8AC3E}">
        <p14:creationId xmlns:p14="http://schemas.microsoft.com/office/powerpoint/2010/main" val="148645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 Slide - Ar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7886700" cy="4351338"/>
          </a:xfrm>
        </p:spPr>
        <p:txBody>
          <a:bodyPr/>
          <a:lstStyle>
            <a:lvl1pPr marL="305991" indent="-298847">
              <a:spcAft>
                <a:spcPts val="450"/>
              </a:spcAft>
              <a:buSzPct val="105000"/>
              <a:buFontTx/>
              <a:buBlip>
                <a:blip r:embed="rId2"/>
              </a:buBlip>
              <a:tabLst/>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89784"/>
            <a:ext cx="4823861" cy="434148"/>
          </a:xfrm>
          <a:prstGeom prst="rect">
            <a:avLst/>
          </a:prstGeom>
        </p:spPr>
        <p:txBody>
          <a:bodyPr/>
          <a:lstStyle/>
          <a:p>
            <a:r>
              <a:rPr lang="en-US"/>
              <a:t>Assessment, Improvement, &amp; Research</a:t>
            </a:r>
          </a:p>
        </p:txBody>
      </p:sp>
    </p:spTree>
    <p:extLst>
      <p:ext uri="{BB962C8B-B14F-4D97-AF65-F5344CB8AC3E}">
        <p14:creationId xmlns:p14="http://schemas.microsoft.com/office/powerpoint/2010/main" val="331451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Bullet Slide - Checkmar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7886700" cy="4351338"/>
          </a:xfrm>
        </p:spPr>
        <p:txBody>
          <a:bodyPr/>
          <a:lstStyle>
            <a:lvl1pPr marL="305991" indent="-298847">
              <a:spcAft>
                <a:spcPts val="450"/>
              </a:spcAft>
              <a:buSzPct val="105000"/>
              <a:buFontTx/>
              <a:buBlip>
                <a:blip r:embed="rId2"/>
              </a:buBlip>
              <a:tabLst/>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89784"/>
            <a:ext cx="4979404" cy="434148"/>
          </a:xfrm>
          <a:prstGeom prst="rect">
            <a:avLst/>
          </a:prstGeom>
        </p:spPr>
        <p:txBody>
          <a:bodyPr/>
          <a:lstStyle/>
          <a:p>
            <a:r>
              <a:rPr lang="en-US"/>
              <a:t>Assessment, Improvement, &amp; Research</a:t>
            </a:r>
          </a:p>
        </p:txBody>
      </p:sp>
    </p:spTree>
    <p:extLst>
      <p:ext uri="{BB962C8B-B14F-4D97-AF65-F5344CB8AC3E}">
        <p14:creationId xmlns:p14="http://schemas.microsoft.com/office/powerpoint/2010/main" val="201404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4A94-DAEA-0B4D-A560-6B0D29C98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7F293-DDBE-6C43-B409-42B316BDC2C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10BAA6-F216-4E47-A454-29DB58A3923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01AAA60-DAB6-0A4B-BBB9-1D32AB9AC53C}"/>
              </a:ext>
            </a:extLst>
          </p:cNvPr>
          <p:cNvSpPr>
            <a:spLocks noGrp="1"/>
          </p:cNvSpPr>
          <p:nvPr>
            <p:ph type="ftr" sz="quarter" idx="10"/>
          </p:nvPr>
        </p:nvSpPr>
        <p:spPr>
          <a:xfrm>
            <a:off x="294894" y="6391656"/>
            <a:ext cx="4760230" cy="434148"/>
          </a:xfrm>
          <a:prstGeom prst="rect">
            <a:avLst/>
          </a:prstGeom>
        </p:spPr>
        <p:txBody>
          <a:bodyPr/>
          <a:lstStyle/>
          <a:p>
            <a:r>
              <a:rPr lang="en-US"/>
              <a:t>Assessment, Improvement, &amp; Research</a:t>
            </a:r>
          </a:p>
        </p:txBody>
      </p:sp>
    </p:spTree>
    <p:extLst>
      <p:ext uri="{BB962C8B-B14F-4D97-AF65-F5344CB8AC3E}">
        <p14:creationId xmlns:p14="http://schemas.microsoft.com/office/powerpoint/2010/main" val="232075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with Photo Backgroun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3CE28F-38A5-DE42-9231-928F7032A23D}"/>
              </a:ext>
            </a:extLst>
          </p:cNvPr>
          <p:cNvSpPr>
            <a:spLocks noGrp="1"/>
          </p:cNvSpPr>
          <p:nvPr>
            <p:ph type="ftr" sz="quarter" idx="10"/>
          </p:nvPr>
        </p:nvSpPr>
        <p:spPr>
          <a:xfrm>
            <a:off x="294894" y="6391656"/>
            <a:ext cx="5509661" cy="434148"/>
          </a:xfrm>
          <a:prstGeom prst="rect">
            <a:avLst/>
          </a:prstGeom>
        </p:spPr>
        <p:txBody>
          <a:bodyPr/>
          <a:lstStyle/>
          <a:p>
            <a:r>
              <a:rPr lang="en-US"/>
              <a:t>Assessment, Improvement, &amp; Research</a:t>
            </a:r>
          </a:p>
        </p:txBody>
      </p:sp>
      <p:sp>
        <p:nvSpPr>
          <p:cNvPr id="5" name="Picture Placeholder 4">
            <a:extLst>
              <a:ext uri="{FF2B5EF4-FFF2-40B4-BE49-F238E27FC236}">
                <a16:creationId xmlns:a16="http://schemas.microsoft.com/office/drawing/2014/main" id="{06CB8017-7E7F-9B49-9B4B-B9336EB3F2BF}"/>
              </a:ext>
            </a:extLst>
          </p:cNvPr>
          <p:cNvSpPr>
            <a:spLocks noGrp="1"/>
          </p:cNvSpPr>
          <p:nvPr>
            <p:ph type="pic" sz="quarter" idx="11"/>
          </p:nvPr>
        </p:nvSpPr>
        <p:spPr>
          <a:xfrm>
            <a:off x="0" y="0"/>
            <a:ext cx="9144000" cy="6334813"/>
          </a:xfrm>
        </p:spPr>
        <p:txBody>
          <a:bodyPr anchor="ctr" anchorCtr="0"/>
          <a:lstStyle>
            <a:lvl1pPr algn="ctr">
              <a:defRPr/>
            </a:lvl1pPr>
          </a:lstStyle>
          <a:p>
            <a:r>
              <a:rPr lang="en-US"/>
              <a:t>Click icon to add picture</a:t>
            </a:r>
          </a:p>
        </p:txBody>
      </p:sp>
      <p:sp>
        <p:nvSpPr>
          <p:cNvPr id="7" name="Text Placeholder 6">
            <a:extLst>
              <a:ext uri="{FF2B5EF4-FFF2-40B4-BE49-F238E27FC236}">
                <a16:creationId xmlns:a16="http://schemas.microsoft.com/office/drawing/2014/main" id="{4BDF2F51-43AF-EB4F-AFBB-B545D7ECB4CD}"/>
              </a:ext>
            </a:extLst>
          </p:cNvPr>
          <p:cNvSpPr>
            <a:spLocks noGrp="1"/>
          </p:cNvSpPr>
          <p:nvPr>
            <p:ph type="body" sz="quarter" idx="12" hasCustomPrompt="1"/>
          </p:nvPr>
        </p:nvSpPr>
        <p:spPr>
          <a:xfrm>
            <a:off x="1304925" y="1613789"/>
            <a:ext cx="2100575" cy="507831"/>
          </a:xfrm>
          <a:solidFill>
            <a:schemeClr val="accent1"/>
          </a:solidFill>
        </p:spPr>
        <p:txBody>
          <a:bodyPr vert="horz" wrap="none" lIns="91440" anchor="ctr" anchorCtr="0">
            <a:spAutoFit/>
          </a:bodyPr>
          <a:lstStyle>
            <a:lvl1pPr marL="0" indent="0">
              <a:buNone/>
              <a:defRPr sz="3000" b="1"/>
            </a:lvl1pPr>
            <a:lvl2pPr marL="342900" indent="0">
              <a:buNone/>
              <a:defRPr/>
            </a:lvl2pPr>
            <a:lvl3pPr marL="685800" indent="0">
              <a:buNone/>
              <a:defRPr/>
            </a:lvl3pPr>
            <a:lvl4pPr marL="1028700" indent="0">
              <a:buNone/>
              <a:defRPr/>
            </a:lvl4pPr>
            <a:lvl5pPr marL="1371600" indent="0">
              <a:buNone/>
              <a:defRPr/>
            </a:lvl5pPr>
          </a:lstStyle>
          <a:p>
            <a:pPr lvl="0"/>
            <a:r>
              <a:rPr lang="en-US"/>
              <a:t>Insert Text</a:t>
            </a:r>
          </a:p>
        </p:txBody>
      </p:sp>
    </p:spTree>
    <p:extLst>
      <p:ext uri="{BB962C8B-B14F-4D97-AF65-F5344CB8AC3E}">
        <p14:creationId xmlns:p14="http://schemas.microsoft.com/office/powerpoint/2010/main" val="316235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28A53FEB-EECE-604B-823F-810D824B4F7B}"/>
              </a:ext>
            </a:extLst>
          </p:cNvPr>
          <p:cNvSpPr>
            <a:spLocks noGrp="1"/>
          </p:cNvSpPr>
          <p:nvPr>
            <p:ph type="pic" sz="quarter" idx="18"/>
          </p:nvPr>
        </p:nvSpPr>
        <p:spPr>
          <a:xfrm>
            <a:off x="0" y="0"/>
            <a:ext cx="5594461" cy="6336290"/>
          </a:xfrm>
        </p:spPr>
        <p:txBody>
          <a:bodyPr wrap="none" anchor="ctr" anchorCtr="0"/>
          <a:lstStyle>
            <a:lvl1pPr marL="0" indent="0" algn="ctr">
              <a:buNone/>
              <a:defRPr>
                <a:solidFill>
                  <a:srgbClr val="FF0000"/>
                </a:solidFill>
              </a:defRPr>
            </a:lvl1pPr>
          </a:lstStyle>
          <a:p>
            <a:r>
              <a:rPr lang="en-US"/>
              <a:t>Click icon to add picture</a:t>
            </a:r>
          </a:p>
        </p:txBody>
      </p:sp>
      <p:sp>
        <p:nvSpPr>
          <p:cNvPr id="3" name="Footer Placeholder 2">
            <a:extLst>
              <a:ext uri="{FF2B5EF4-FFF2-40B4-BE49-F238E27FC236}">
                <a16:creationId xmlns:a16="http://schemas.microsoft.com/office/drawing/2014/main" id="{0FFE2033-42DC-6F47-BA67-5A3FE4333294}"/>
              </a:ext>
            </a:extLst>
          </p:cNvPr>
          <p:cNvSpPr>
            <a:spLocks noGrp="1"/>
          </p:cNvSpPr>
          <p:nvPr>
            <p:ph type="ftr" sz="quarter" idx="10"/>
          </p:nvPr>
        </p:nvSpPr>
        <p:spPr>
          <a:xfrm>
            <a:off x="294894" y="6391656"/>
            <a:ext cx="5299567" cy="434148"/>
          </a:xfrm>
          <a:prstGeom prst="rect">
            <a:avLst/>
          </a:prstGeom>
        </p:spPr>
        <p:txBody>
          <a:bodyPr/>
          <a:lstStyle/>
          <a:p>
            <a:r>
              <a:rPr lang="en-US"/>
              <a:t>Assessment, Improvement, &amp; Research</a:t>
            </a:r>
          </a:p>
        </p:txBody>
      </p:sp>
      <p:sp>
        <p:nvSpPr>
          <p:cNvPr id="4" name="Rectangle 3">
            <a:extLst>
              <a:ext uri="{FF2B5EF4-FFF2-40B4-BE49-F238E27FC236}">
                <a16:creationId xmlns:a16="http://schemas.microsoft.com/office/drawing/2014/main" id="{4DF9CB07-5AF2-9B4A-B86C-EAAE286C41A3}"/>
              </a:ext>
            </a:extLst>
          </p:cNvPr>
          <p:cNvSpPr/>
          <p:nvPr/>
        </p:nvSpPr>
        <p:spPr>
          <a:xfrm>
            <a:off x="5594748" y="-1"/>
            <a:ext cx="3549253" cy="6345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cxnSp>
        <p:nvCxnSpPr>
          <p:cNvPr id="7" name="Straight Connector 6">
            <a:extLst>
              <a:ext uri="{FF2B5EF4-FFF2-40B4-BE49-F238E27FC236}">
                <a16:creationId xmlns:a16="http://schemas.microsoft.com/office/drawing/2014/main" id="{DDCD893F-4580-B544-83D6-ED7E385EA0E6}"/>
              </a:ext>
            </a:extLst>
          </p:cNvPr>
          <p:cNvCxnSpPr>
            <a:cxnSpLocks/>
          </p:cNvCxnSpPr>
          <p:nvPr/>
        </p:nvCxnSpPr>
        <p:spPr>
          <a:xfrm>
            <a:off x="5836444" y="2552700"/>
            <a:ext cx="30861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14">
            <a:extLst>
              <a:ext uri="{FF2B5EF4-FFF2-40B4-BE49-F238E27FC236}">
                <a16:creationId xmlns:a16="http://schemas.microsoft.com/office/drawing/2014/main" id="{00D2CBF2-4A18-2345-BEF9-12E50BADA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95" r="88267"/>
          <a:stretch/>
        </p:blipFill>
        <p:spPr bwMode="auto">
          <a:xfrm>
            <a:off x="5770862" y="2817258"/>
            <a:ext cx="308085" cy="3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1233CEFE-0465-164B-A7FC-DA89EC13E832}"/>
              </a:ext>
            </a:extLst>
          </p:cNvPr>
          <p:cNvSpPr>
            <a:spLocks noGrp="1"/>
          </p:cNvSpPr>
          <p:nvPr>
            <p:ph type="body" sz="quarter" idx="11"/>
          </p:nvPr>
        </p:nvSpPr>
        <p:spPr>
          <a:xfrm>
            <a:off x="5851304" y="171450"/>
            <a:ext cx="3062977" cy="2309813"/>
          </a:xfrm>
        </p:spPr>
        <p:txBody>
          <a:bodyPr anchor="b" anchorCtr="0">
            <a:normAutofit/>
          </a:bodyPr>
          <a:lstStyle>
            <a:lvl1pPr marL="0" indent="0">
              <a:buNone/>
              <a:defRPr sz="3000" b="1"/>
            </a:lvl1pPr>
          </a:lstStyle>
          <a:p>
            <a:pPr lvl="0"/>
            <a:r>
              <a:rPr lang="en-US"/>
              <a:t>Edit Master text styles</a:t>
            </a:r>
          </a:p>
        </p:txBody>
      </p:sp>
      <p:sp>
        <p:nvSpPr>
          <p:cNvPr id="24" name="Text Placeholder 23">
            <a:extLst>
              <a:ext uri="{FF2B5EF4-FFF2-40B4-BE49-F238E27FC236}">
                <a16:creationId xmlns:a16="http://schemas.microsoft.com/office/drawing/2014/main" id="{BFAEA2DC-2F40-D344-B961-344ADAEE4501}"/>
              </a:ext>
            </a:extLst>
          </p:cNvPr>
          <p:cNvSpPr>
            <a:spLocks noGrp="1"/>
          </p:cNvSpPr>
          <p:nvPr>
            <p:ph type="body" sz="quarter" idx="12" hasCustomPrompt="1"/>
          </p:nvPr>
        </p:nvSpPr>
        <p:spPr>
          <a:xfrm>
            <a:off x="6088856" y="2738439"/>
            <a:ext cx="2825354" cy="652462"/>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a:t>Address goes here</a:t>
            </a:r>
          </a:p>
          <a:p>
            <a:pPr lvl="0"/>
            <a:r>
              <a:rPr lang="en-US"/>
              <a:t>City, ST ZIP</a:t>
            </a:r>
          </a:p>
        </p:txBody>
      </p:sp>
      <p:sp>
        <p:nvSpPr>
          <p:cNvPr id="25" name="Text Placeholder 23">
            <a:extLst>
              <a:ext uri="{FF2B5EF4-FFF2-40B4-BE49-F238E27FC236}">
                <a16:creationId xmlns:a16="http://schemas.microsoft.com/office/drawing/2014/main" id="{79528BCA-18EF-8449-8A17-21BBC85136F7}"/>
              </a:ext>
            </a:extLst>
          </p:cNvPr>
          <p:cNvSpPr>
            <a:spLocks noGrp="1"/>
          </p:cNvSpPr>
          <p:nvPr>
            <p:ph type="body" sz="quarter" idx="13" hasCustomPrompt="1"/>
          </p:nvPr>
        </p:nvSpPr>
        <p:spPr>
          <a:xfrm>
            <a:off x="6088856" y="3505620"/>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a:t>319-XXX-XXXX</a:t>
            </a:r>
          </a:p>
        </p:txBody>
      </p:sp>
      <p:sp>
        <p:nvSpPr>
          <p:cNvPr id="26" name="Text Placeholder 23">
            <a:extLst>
              <a:ext uri="{FF2B5EF4-FFF2-40B4-BE49-F238E27FC236}">
                <a16:creationId xmlns:a16="http://schemas.microsoft.com/office/drawing/2014/main" id="{ACD9A33F-60C5-284B-9D46-72E5B57832C1}"/>
              </a:ext>
            </a:extLst>
          </p:cNvPr>
          <p:cNvSpPr>
            <a:spLocks noGrp="1"/>
          </p:cNvSpPr>
          <p:nvPr>
            <p:ph type="body" sz="quarter" idx="14" hasCustomPrompt="1"/>
          </p:nvPr>
        </p:nvSpPr>
        <p:spPr>
          <a:xfrm>
            <a:off x="6088856" y="3968328"/>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err="1"/>
              <a:t>URL.uiowa.edu</a:t>
            </a:r>
            <a:endParaRPr lang="en-US"/>
          </a:p>
        </p:txBody>
      </p:sp>
      <p:sp>
        <p:nvSpPr>
          <p:cNvPr id="27" name="Text Placeholder 23">
            <a:extLst>
              <a:ext uri="{FF2B5EF4-FFF2-40B4-BE49-F238E27FC236}">
                <a16:creationId xmlns:a16="http://schemas.microsoft.com/office/drawing/2014/main" id="{8E9CD933-E414-1145-9754-ACBFFF596226}"/>
              </a:ext>
            </a:extLst>
          </p:cNvPr>
          <p:cNvSpPr>
            <a:spLocks noGrp="1"/>
          </p:cNvSpPr>
          <p:nvPr>
            <p:ph type="body" sz="quarter" idx="15" hasCustomPrompt="1"/>
          </p:nvPr>
        </p:nvSpPr>
        <p:spPr>
          <a:xfrm>
            <a:off x="6088856" y="4442053"/>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err="1"/>
              <a:t>facebook.com</a:t>
            </a:r>
            <a:r>
              <a:rPr lang="en-US"/>
              <a:t>/URL</a:t>
            </a:r>
          </a:p>
        </p:txBody>
      </p:sp>
      <p:sp>
        <p:nvSpPr>
          <p:cNvPr id="28" name="Text Placeholder 23">
            <a:extLst>
              <a:ext uri="{FF2B5EF4-FFF2-40B4-BE49-F238E27FC236}">
                <a16:creationId xmlns:a16="http://schemas.microsoft.com/office/drawing/2014/main" id="{971AC9B4-FCC0-5642-81E4-7080E62B0E6A}"/>
              </a:ext>
            </a:extLst>
          </p:cNvPr>
          <p:cNvSpPr>
            <a:spLocks noGrp="1"/>
          </p:cNvSpPr>
          <p:nvPr>
            <p:ph type="body" sz="quarter" idx="16" hasCustomPrompt="1"/>
          </p:nvPr>
        </p:nvSpPr>
        <p:spPr>
          <a:xfrm>
            <a:off x="6088856" y="4926795"/>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a:t>@</a:t>
            </a:r>
            <a:r>
              <a:rPr lang="en-US" err="1"/>
              <a:t>twitterhandle</a:t>
            </a:r>
            <a:endParaRPr lang="en-US"/>
          </a:p>
        </p:txBody>
      </p:sp>
      <p:sp>
        <p:nvSpPr>
          <p:cNvPr id="29" name="Text Placeholder 23">
            <a:extLst>
              <a:ext uri="{FF2B5EF4-FFF2-40B4-BE49-F238E27FC236}">
                <a16:creationId xmlns:a16="http://schemas.microsoft.com/office/drawing/2014/main" id="{0523A405-5F07-2F4D-B77F-90515157D8BE}"/>
              </a:ext>
            </a:extLst>
          </p:cNvPr>
          <p:cNvSpPr>
            <a:spLocks noGrp="1"/>
          </p:cNvSpPr>
          <p:nvPr>
            <p:ph type="body" sz="quarter" idx="17" hasCustomPrompt="1"/>
          </p:nvPr>
        </p:nvSpPr>
        <p:spPr>
          <a:xfrm>
            <a:off x="6088856" y="5411537"/>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err="1"/>
              <a:t>contact@uiowa.edu</a:t>
            </a:r>
            <a:endParaRPr lang="en-US"/>
          </a:p>
        </p:txBody>
      </p:sp>
      <p:pic>
        <p:nvPicPr>
          <p:cNvPr id="19" name="Picture 14">
            <a:extLst>
              <a:ext uri="{FF2B5EF4-FFF2-40B4-BE49-F238E27FC236}">
                <a16:creationId xmlns:a16="http://schemas.microsoft.com/office/drawing/2014/main" id="{57571D24-5A75-6D4A-859D-0B99A9B5D00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852" t="17793" r="65583" b="1163"/>
          <a:stretch/>
        </p:blipFill>
        <p:spPr bwMode="auto">
          <a:xfrm>
            <a:off x="5789912" y="3619397"/>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8A2579D0-F259-4C48-8704-136FA35A459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919" t="17729" r="46516" b="1227"/>
          <a:stretch/>
        </p:blipFill>
        <p:spPr bwMode="auto">
          <a:xfrm>
            <a:off x="5752008" y="4065506"/>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a:extLst>
              <a:ext uri="{FF2B5EF4-FFF2-40B4-BE49-F238E27FC236}">
                <a16:creationId xmlns:a16="http://schemas.microsoft.com/office/drawing/2014/main" id="{6021253C-4C48-E74E-B11A-D6AD9003536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4017" t="17729" r="23418" b="1227"/>
          <a:stretch/>
        </p:blipFill>
        <p:spPr bwMode="auto">
          <a:xfrm>
            <a:off x="5780289" y="4536846"/>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a:extLst>
              <a:ext uri="{FF2B5EF4-FFF2-40B4-BE49-F238E27FC236}">
                <a16:creationId xmlns:a16="http://schemas.microsoft.com/office/drawing/2014/main" id="{9E2D6489-247C-524E-A2FC-4CE9A6832A3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5297" t="17729" r="2138" b="1227"/>
          <a:stretch/>
        </p:blipFill>
        <p:spPr bwMode="auto">
          <a:xfrm>
            <a:off x="5761435" y="5017613"/>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045CCAD-BF56-8F42-846C-2C755FC3C16D}"/>
              </a:ext>
            </a:extLst>
          </p:cNvPr>
          <p:cNvPicPr>
            <a:picLocks noChangeAspect="1"/>
          </p:cNvPicPr>
          <p:nvPr userDrawn="1"/>
        </p:nvPicPr>
        <p:blipFill>
          <a:blip r:embed="rId3"/>
          <a:stretch>
            <a:fillRect/>
          </a:stretch>
        </p:blipFill>
        <p:spPr>
          <a:xfrm>
            <a:off x="5723071" y="5519262"/>
            <a:ext cx="389647" cy="315930"/>
          </a:xfrm>
          <a:prstGeom prst="rect">
            <a:avLst/>
          </a:prstGeom>
        </p:spPr>
      </p:pic>
    </p:spTree>
    <p:extLst>
      <p:ext uri="{BB962C8B-B14F-4D97-AF65-F5344CB8AC3E}">
        <p14:creationId xmlns:p14="http://schemas.microsoft.com/office/powerpoint/2010/main" val="362946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C1B4-CA42-E546-BC1D-1F7874A4BEB7}"/>
              </a:ext>
            </a:extLst>
          </p:cNvPr>
          <p:cNvSpPr>
            <a:spLocks noGrp="1"/>
          </p:cNvSpPr>
          <p:nvPr>
            <p:ph type="title" hasCustomPrompt="1"/>
          </p:nvPr>
        </p:nvSpPr>
        <p:spPr/>
        <p:txBody>
          <a:bodyPr/>
          <a:lstStyle>
            <a:lvl1pPr>
              <a:defRPr b="1" i="0">
                <a:latin typeface="Calibri" panose="020F0502020204030204" pitchFamily="34" charset="0"/>
                <a:cs typeface="Calibri" panose="020F0502020204030204" pitchFamily="34" charset="0"/>
              </a:defRPr>
            </a:lvl1pPr>
          </a:lstStyle>
          <a:p>
            <a:r>
              <a:rPr lang="en-US"/>
              <a:t>Title: Calibri Bold/44/black</a:t>
            </a:r>
          </a:p>
        </p:txBody>
      </p:sp>
      <p:sp>
        <p:nvSpPr>
          <p:cNvPr id="3" name="Content Placeholder 2">
            <a:extLst>
              <a:ext uri="{FF2B5EF4-FFF2-40B4-BE49-F238E27FC236}">
                <a16:creationId xmlns:a16="http://schemas.microsoft.com/office/drawing/2014/main" id="{91144F6C-B1C1-6443-97B2-4FC62E13FFB3}"/>
              </a:ext>
            </a:extLst>
          </p:cNvPr>
          <p:cNvSpPr>
            <a:spLocks noGrp="1"/>
          </p:cNvSpPr>
          <p:nvPr>
            <p:ph idx="1"/>
          </p:nvPr>
        </p:nvSpPr>
        <p:spPr>
          <a:xfrm>
            <a:off x="628650" y="1825625"/>
            <a:ext cx="78867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A207F-F768-1044-B404-874C054488D4}"/>
              </a:ext>
            </a:extLst>
          </p:cNvPr>
          <p:cNvSpPr>
            <a:spLocks noGrp="1"/>
          </p:cNvSpPr>
          <p:nvPr>
            <p:ph type="dt" sz="half" idx="10"/>
          </p:nvPr>
        </p:nvSpPr>
        <p:spPr>
          <a:xfrm>
            <a:off x="628650" y="6356351"/>
            <a:ext cx="2057400" cy="365125"/>
          </a:xfrm>
          <a:prstGeom prst="rect">
            <a:avLst/>
          </a:prstGeom>
        </p:spPr>
        <p:txBody>
          <a:bodyPr/>
          <a:lstStyle/>
          <a:p>
            <a:fld id="{E567FAC6-5B43-DD4C-8FA0-276B23CA8F1A}" type="datetime1">
              <a:rPr lang="en-US" smtClean="0"/>
              <a:t>4/21/2020</a:t>
            </a:fld>
            <a:endParaRPr lang="en-US"/>
          </a:p>
        </p:txBody>
      </p:sp>
      <p:pic>
        <p:nvPicPr>
          <p:cNvPr id="8" name="image1.png">
            <a:extLst>
              <a:ext uri="{FF2B5EF4-FFF2-40B4-BE49-F238E27FC236}">
                <a16:creationId xmlns:a16="http://schemas.microsoft.com/office/drawing/2014/main" id="{E7E0BD3D-83B1-294B-8940-063BF615A16E}"/>
              </a:ext>
            </a:extLst>
          </p:cNvPr>
          <p:cNvPicPr/>
          <p:nvPr userDrawn="1"/>
        </p:nvPicPr>
        <p:blipFill>
          <a:blip r:embed="rId2" cstate="print"/>
          <a:stretch>
            <a:fillRect/>
          </a:stretch>
        </p:blipFill>
        <p:spPr>
          <a:xfrm>
            <a:off x="628650" y="6403340"/>
            <a:ext cx="1298734" cy="271145"/>
          </a:xfrm>
          <a:prstGeom prst="rect">
            <a:avLst/>
          </a:prstGeom>
        </p:spPr>
      </p:pic>
      <p:cxnSp>
        <p:nvCxnSpPr>
          <p:cNvPr id="10" name="Line 4">
            <a:extLst>
              <a:ext uri="{FF2B5EF4-FFF2-40B4-BE49-F238E27FC236}">
                <a16:creationId xmlns:a16="http://schemas.microsoft.com/office/drawing/2014/main" id="{BFC08256-0C99-3643-83E5-83DD36C5218F}"/>
              </a:ext>
            </a:extLst>
          </p:cNvPr>
          <p:cNvCxnSpPr>
            <a:cxnSpLocks/>
          </p:cNvCxnSpPr>
          <p:nvPr userDrawn="1"/>
        </p:nvCxnSpPr>
        <p:spPr bwMode="auto">
          <a:xfrm>
            <a:off x="6978412" y="6449694"/>
            <a:ext cx="0" cy="271780"/>
          </a:xfrm>
          <a:prstGeom prst="line">
            <a:avLst/>
          </a:prstGeom>
          <a:noFill/>
          <a:ln w="19050">
            <a:solidFill>
              <a:srgbClr val="FFCD02"/>
            </a:solidFill>
            <a:prstDash val="solid"/>
            <a:round/>
            <a:headEnd/>
            <a:tailEnd/>
          </a:ln>
          <a:extLst>
            <a:ext uri="{909E8E84-426E-40DD-AFC4-6F175D3DCCD1}">
              <a14:hiddenFill xmlns:a14="http://schemas.microsoft.com/office/drawing/2010/main">
                <a:noFill/>
              </a14:hiddenFill>
            </a:ext>
          </a:extLst>
        </p:spPr>
      </p:cxnSp>
      <p:cxnSp>
        <p:nvCxnSpPr>
          <p:cNvPr id="11" name="Line 3">
            <a:extLst>
              <a:ext uri="{FF2B5EF4-FFF2-40B4-BE49-F238E27FC236}">
                <a16:creationId xmlns:a16="http://schemas.microsoft.com/office/drawing/2014/main" id="{3FB3654C-C58A-254A-8E19-132DF1D9BAC0}"/>
              </a:ext>
            </a:extLst>
          </p:cNvPr>
          <p:cNvCxnSpPr>
            <a:cxnSpLocks/>
          </p:cNvCxnSpPr>
          <p:nvPr userDrawn="1"/>
        </p:nvCxnSpPr>
        <p:spPr bwMode="auto">
          <a:xfrm>
            <a:off x="7698978" y="6449694"/>
            <a:ext cx="0" cy="271780"/>
          </a:xfrm>
          <a:prstGeom prst="line">
            <a:avLst/>
          </a:prstGeom>
          <a:noFill/>
          <a:ln w="19050">
            <a:solidFill>
              <a:srgbClr val="FFCD02"/>
            </a:solidFill>
            <a:prstDash val="solid"/>
            <a:round/>
            <a:headEnd/>
            <a:tailEnd/>
          </a:ln>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51577157-CEF2-D347-A25E-DBE45AA20D87}"/>
              </a:ext>
            </a:extLst>
          </p:cNvPr>
          <p:cNvCxnSpPr>
            <a:cxnSpLocks/>
          </p:cNvCxnSpPr>
          <p:nvPr userDrawn="1"/>
        </p:nvCxnSpPr>
        <p:spPr>
          <a:xfrm>
            <a:off x="628650" y="1359243"/>
            <a:ext cx="7886700" cy="0"/>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16" name="Line 2">
            <a:extLst>
              <a:ext uri="{FF2B5EF4-FFF2-40B4-BE49-F238E27FC236}">
                <a16:creationId xmlns:a16="http://schemas.microsoft.com/office/drawing/2014/main" id="{CBB2EF0D-9F0A-3B47-98E7-7AB4AD8F6C22}"/>
              </a:ext>
            </a:extLst>
          </p:cNvPr>
          <p:cNvCxnSpPr>
            <a:cxnSpLocks/>
          </p:cNvCxnSpPr>
          <p:nvPr userDrawn="1"/>
        </p:nvCxnSpPr>
        <p:spPr bwMode="auto">
          <a:xfrm>
            <a:off x="5257800" y="10589260"/>
            <a:ext cx="6131719" cy="0"/>
          </a:xfrm>
          <a:prstGeom prst="line">
            <a:avLst/>
          </a:prstGeom>
          <a:noFill/>
          <a:ln w="19050">
            <a:solidFill>
              <a:srgbClr val="D5D7D8">
                <a:alpha val="36000"/>
              </a:srgbClr>
            </a:solidFill>
            <a:prstDash val="solid"/>
            <a:round/>
            <a:headEnd/>
            <a:tailEnd/>
          </a:ln>
          <a:extLst>
            <a:ext uri="{909E8E84-426E-40DD-AFC4-6F175D3DCCD1}">
              <a14:hiddenFill xmlns:a14="http://schemas.microsoft.com/office/drawing/2010/main">
                <a:noFill/>
              </a14:hiddenFill>
            </a:ext>
          </a:extLst>
        </p:spPr>
      </p:cxnSp>
      <p:cxnSp>
        <p:nvCxnSpPr>
          <p:cNvPr id="17" name="Line 2">
            <a:extLst>
              <a:ext uri="{FF2B5EF4-FFF2-40B4-BE49-F238E27FC236}">
                <a16:creationId xmlns:a16="http://schemas.microsoft.com/office/drawing/2014/main" id="{E4B2BF5D-8C82-C544-B375-20892F8509CC}"/>
              </a:ext>
            </a:extLst>
          </p:cNvPr>
          <p:cNvCxnSpPr>
            <a:cxnSpLocks/>
          </p:cNvCxnSpPr>
          <p:nvPr userDrawn="1"/>
        </p:nvCxnSpPr>
        <p:spPr bwMode="auto">
          <a:xfrm>
            <a:off x="5372100" y="10741660"/>
            <a:ext cx="6131719" cy="0"/>
          </a:xfrm>
          <a:prstGeom prst="line">
            <a:avLst/>
          </a:prstGeom>
          <a:noFill/>
          <a:ln w="19050">
            <a:solidFill>
              <a:srgbClr val="D5D7D8">
                <a:alpha val="36000"/>
              </a:srgbClr>
            </a:solidFill>
            <a:prstDash val="solid"/>
            <a:round/>
            <a:headEnd/>
            <a:tailEnd/>
          </a:ln>
          <a:extLst>
            <a:ext uri="{909E8E84-426E-40DD-AFC4-6F175D3DCCD1}">
              <a14:hiddenFill xmlns:a14="http://schemas.microsoft.com/office/drawing/2010/main">
                <a:noFill/>
              </a14:hiddenFill>
            </a:ext>
          </a:extLst>
        </p:spPr>
      </p:cxnSp>
      <p:cxnSp>
        <p:nvCxnSpPr>
          <p:cNvPr id="18" name="Line 2">
            <a:extLst>
              <a:ext uri="{FF2B5EF4-FFF2-40B4-BE49-F238E27FC236}">
                <a16:creationId xmlns:a16="http://schemas.microsoft.com/office/drawing/2014/main" id="{16AFEE73-8B6F-864F-8F73-4D250E14444E}"/>
              </a:ext>
            </a:extLst>
          </p:cNvPr>
          <p:cNvCxnSpPr>
            <a:cxnSpLocks/>
          </p:cNvCxnSpPr>
          <p:nvPr userDrawn="1"/>
        </p:nvCxnSpPr>
        <p:spPr bwMode="auto">
          <a:xfrm>
            <a:off x="5486400" y="10894060"/>
            <a:ext cx="6131719" cy="0"/>
          </a:xfrm>
          <a:prstGeom prst="line">
            <a:avLst/>
          </a:prstGeom>
          <a:noFill/>
          <a:ln w="19050">
            <a:solidFill>
              <a:srgbClr val="D5D7D8">
                <a:alpha val="36000"/>
              </a:srgbClr>
            </a:solidFill>
            <a:prstDash val="solid"/>
            <a:round/>
            <a:headEnd/>
            <a:tailEnd/>
          </a:ln>
          <a:extLst>
            <a:ext uri="{909E8E84-426E-40DD-AFC4-6F175D3DCCD1}">
              <a14:hiddenFill xmlns:a14="http://schemas.microsoft.com/office/drawing/2010/main">
                <a:noFill/>
              </a14:hiddenFill>
            </a:ext>
          </a:extLst>
        </p:spPr>
      </p:cxnSp>
      <p:cxnSp>
        <p:nvCxnSpPr>
          <p:cNvPr id="19" name="Line 2">
            <a:extLst>
              <a:ext uri="{FF2B5EF4-FFF2-40B4-BE49-F238E27FC236}">
                <a16:creationId xmlns:a16="http://schemas.microsoft.com/office/drawing/2014/main" id="{CACB7045-192E-4D40-A29F-7C78B9CD9553}"/>
              </a:ext>
            </a:extLst>
          </p:cNvPr>
          <p:cNvCxnSpPr>
            <a:cxnSpLocks/>
          </p:cNvCxnSpPr>
          <p:nvPr userDrawn="1"/>
        </p:nvCxnSpPr>
        <p:spPr bwMode="auto">
          <a:xfrm>
            <a:off x="5600700" y="11046460"/>
            <a:ext cx="6131719" cy="0"/>
          </a:xfrm>
          <a:prstGeom prst="line">
            <a:avLst/>
          </a:prstGeom>
          <a:noFill/>
          <a:ln w="19050">
            <a:solidFill>
              <a:srgbClr val="D5D7D8">
                <a:alpha val="36000"/>
              </a:srgbClr>
            </a:solidFill>
            <a:prstDash val="solid"/>
            <a:round/>
            <a:headEnd/>
            <a:tailEnd/>
          </a:ln>
          <a:extLst>
            <a:ext uri="{909E8E84-426E-40DD-AFC4-6F175D3DCCD1}">
              <a14:hiddenFill xmlns:a14="http://schemas.microsoft.com/office/drawing/2010/main">
                <a:noFill/>
              </a14:hiddenFill>
            </a:ext>
          </a:extLst>
        </p:spPr>
      </p:cxnSp>
      <p:sp>
        <p:nvSpPr>
          <p:cNvPr id="25" name="Slide Number Placeholder 24">
            <a:extLst>
              <a:ext uri="{FF2B5EF4-FFF2-40B4-BE49-F238E27FC236}">
                <a16:creationId xmlns:a16="http://schemas.microsoft.com/office/drawing/2014/main" id="{F5781985-C40D-CC4E-A1E1-C22BFE7824A1}"/>
              </a:ext>
            </a:extLst>
          </p:cNvPr>
          <p:cNvSpPr>
            <a:spLocks noGrp="1"/>
          </p:cNvSpPr>
          <p:nvPr>
            <p:ph type="sldNum" sz="quarter" idx="12"/>
          </p:nvPr>
        </p:nvSpPr>
        <p:spPr/>
        <p:txBody>
          <a:bodyPr/>
          <a:lstStyle/>
          <a:p>
            <a:fld id="{7038A9A4-B065-3B43-8BD2-687265C411AA}" type="slidenum">
              <a:rPr lang="en-US" smtClean="0"/>
              <a:pPr/>
              <a:t>‹#›</a:t>
            </a:fld>
            <a:endParaRPr lang="en-US"/>
          </a:p>
        </p:txBody>
      </p:sp>
    </p:spTree>
    <p:extLst>
      <p:ext uri="{BB962C8B-B14F-4D97-AF65-F5344CB8AC3E}">
        <p14:creationId xmlns:p14="http://schemas.microsoft.com/office/powerpoint/2010/main" val="191351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08D1C-0D5E-8F4C-B630-327D35C2851E}"/>
              </a:ext>
            </a:extLst>
          </p:cNvPr>
          <p:cNvPicPr>
            <a:picLocks noChangeAspect="1"/>
          </p:cNvPicPr>
          <p:nvPr userDrawn="1"/>
        </p:nvPicPr>
        <p:blipFill>
          <a:blip r:embed="rId10"/>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817B1A84-3AF2-7441-BD04-40E17B406DA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26F7B5-A644-9644-B0CB-54E848DBBD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623AB8D-52FB-394A-A04E-FEB81257FA8E}"/>
              </a:ext>
            </a:extLst>
          </p:cNvPr>
          <p:cNvSpPr>
            <a:spLocks noGrp="1"/>
          </p:cNvSpPr>
          <p:nvPr>
            <p:ph type="ftr" sz="quarter" idx="3"/>
          </p:nvPr>
        </p:nvSpPr>
        <p:spPr>
          <a:xfrm>
            <a:off x="293914" y="6381946"/>
            <a:ext cx="4549106" cy="441986"/>
          </a:xfrm>
          <a:prstGeom prst="rect">
            <a:avLst/>
          </a:prstGeom>
        </p:spPr>
        <p:txBody>
          <a:bodyPr vert="horz" lIns="91440" tIns="45720" rIns="91440" bIns="45720" rtlCol="0" anchor="ctr">
            <a:normAutofit/>
          </a:bodyPr>
          <a:lstStyle>
            <a:lvl1pPr algn="l">
              <a:defRPr sz="1200" b="1">
                <a:solidFill>
                  <a:schemeClr val="accent1"/>
                </a:solidFill>
              </a:defRPr>
            </a:lvl1pPr>
          </a:lstStyle>
          <a:p>
            <a:r>
              <a:rPr lang="en-US"/>
              <a:t>Assessment, Improvement, &amp; Research</a:t>
            </a:r>
          </a:p>
        </p:txBody>
      </p:sp>
    </p:spTree>
    <p:extLst>
      <p:ext uri="{BB962C8B-B14F-4D97-AF65-F5344CB8AC3E}">
        <p14:creationId xmlns:p14="http://schemas.microsoft.com/office/powerpoint/2010/main" val="3165692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065EA7-3CD9-4E4B-A04C-B38796C25E8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Title: Calibri Bold/44/black</a:t>
            </a:r>
          </a:p>
        </p:txBody>
      </p:sp>
      <p:sp>
        <p:nvSpPr>
          <p:cNvPr id="3" name="Text Placeholder 2">
            <a:extLst>
              <a:ext uri="{FF2B5EF4-FFF2-40B4-BE49-F238E27FC236}">
                <a16:creationId xmlns:a16="http://schemas.microsoft.com/office/drawing/2014/main" id="{70284337-1A4D-9949-829A-D33BA870E701}"/>
              </a:ext>
            </a:extLst>
          </p:cNvPr>
          <p:cNvSpPr>
            <a:spLocks noGrp="1"/>
          </p:cNvSpPr>
          <p:nvPr>
            <p:ph type="body" idx="1"/>
          </p:nvPr>
        </p:nvSpPr>
        <p:spPr>
          <a:xfrm>
            <a:off x="628650" y="1825625"/>
            <a:ext cx="7552293"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3C6E6D1F-F88B-CA40-B4D5-350DC8635743}"/>
              </a:ext>
            </a:extLst>
          </p:cNvPr>
          <p:cNvCxnSpPr>
            <a:cxnSpLocks/>
          </p:cNvCxnSpPr>
          <p:nvPr userDrawn="1"/>
        </p:nvCxnSpPr>
        <p:spPr>
          <a:xfrm>
            <a:off x="628650" y="1359243"/>
            <a:ext cx="7886700" cy="0"/>
          </a:xfrm>
          <a:prstGeom prst="line">
            <a:avLst/>
          </a:prstGeom>
          <a:ln w="28575"/>
        </p:spPr>
        <p:style>
          <a:lnRef idx="1">
            <a:schemeClr val="accent4"/>
          </a:lnRef>
          <a:fillRef idx="0">
            <a:schemeClr val="accent4"/>
          </a:fillRef>
          <a:effectRef idx="0">
            <a:schemeClr val="accent4"/>
          </a:effectRef>
          <a:fontRef idx="minor">
            <a:schemeClr val="tx1"/>
          </a:fontRef>
        </p:style>
      </p:cxnSp>
      <p:pic>
        <p:nvPicPr>
          <p:cNvPr id="10" name="image1.png">
            <a:extLst>
              <a:ext uri="{FF2B5EF4-FFF2-40B4-BE49-F238E27FC236}">
                <a16:creationId xmlns:a16="http://schemas.microsoft.com/office/drawing/2014/main" id="{64D7C600-728E-AD4F-ABEB-D4C161556C95}"/>
              </a:ext>
            </a:extLst>
          </p:cNvPr>
          <p:cNvPicPr/>
          <p:nvPr userDrawn="1"/>
        </p:nvPicPr>
        <p:blipFill>
          <a:blip r:embed="rId4" cstate="print"/>
          <a:stretch>
            <a:fillRect/>
          </a:stretch>
        </p:blipFill>
        <p:spPr>
          <a:xfrm>
            <a:off x="628650" y="6403340"/>
            <a:ext cx="1298734" cy="271145"/>
          </a:xfrm>
          <a:prstGeom prst="rect">
            <a:avLst/>
          </a:prstGeom>
        </p:spPr>
      </p:pic>
      <p:cxnSp>
        <p:nvCxnSpPr>
          <p:cNvPr id="11" name="Line 4">
            <a:extLst>
              <a:ext uri="{FF2B5EF4-FFF2-40B4-BE49-F238E27FC236}">
                <a16:creationId xmlns:a16="http://schemas.microsoft.com/office/drawing/2014/main" id="{77FE9D51-156F-5643-AE8D-48F2C540BB6F}"/>
              </a:ext>
            </a:extLst>
          </p:cNvPr>
          <p:cNvCxnSpPr>
            <a:cxnSpLocks/>
          </p:cNvCxnSpPr>
          <p:nvPr userDrawn="1"/>
        </p:nvCxnSpPr>
        <p:spPr bwMode="auto">
          <a:xfrm>
            <a:off x="6978412" y="6449694"/>
            <a:ext cx="0" cy="271780"/>
          </a:xfrm>
          <a:prstGeom prst="line">
            <a:avLst/>
          </a:prstGeom>
          <a:noFill/>
          <a:ln w="19050">
            <a:solidFill>
              <a:srgbClr val="FFCD02"/>
            </a:solidFill>
            <a:prstDash val="solid"/>
            <a:round/>
            <a:headEnd/>
            <a:tailEnd/>
          </a:ln>
          <a:extLst>
            <a:ext uri="{909E8E84-426E-40DD-AFC4-6F175D3DCCD1}">
              <a14:hiddenFill xmlns:a14="http://schemas.microsoft.com/office/drawing/2010/main">
                <a:noFill/>
              </a14:hiddenFill>
            </a:ext>
          </a:extLst>
        </p:spPr>
      </p:cxnSp>
      <p:cxnSp>
        <p:nvCxnSpPr>
          <p:cNvPr id="12" name="Line 3">
            <a:extLst>
              <a:ext uri="{FF2B5EF4-FFF2-40B4-BE49-F238E27FC236}">
                <a16:creationId xmlns:a16="http://schemas.microsoft.com/office/drawing/2014/main" id="{00CE5438-6246-F94E-BBB6-2EED5AC4F586}"/>
              </a:ext>
            </a:extLst>
          </p:cNvPr>
          <p:cNvCxnSpPr>
            <a:cxnSpLocks/>
          </p:cNvCxnSpPr>
          <p:nvPr userDrawn="1"/>
        </p:nvCxnSpPr>
        <p:spPr bwMode="auto">
          <a:xfrm>
            <a:off x="7698978" y="6449694"/>
            <a:ext cx="0" cy="271780"/>
          </a:xfrm>
          <a:prstGeom prst="line">
            <a:avLst/>
          </a:prstGeom>
          <a:noFill/>
          <a:ln w="19050">
            <a:solidFill>
              <a:srgbClr val="FFCD02"/>
            </a:solidFill>
            <a:prstDash val="solid"/>
            <a:round/>
            <a:headEnd/>
            <a:tailEnd/>
          </a:ln>
          <a:extLst>
            <a:ext uri="{909E8E84-426E-40DD-AFC4-6F175D3DCCD1}">
              <a14:hiddenFill xmlns:a14="http://schemas.microsoft.com/office/drawing/2010/main">
                <a:noFill/>
              </a14:hiddenFill>
            </a:ext>
          </a:extLst>
        </p:spPr>
      </p:cxnSp>
      <p:sp>
        <p:nvSpPr>
          <p:cNvPr id="13" name="Text Box 1">
            <a:extLst>
              <a:ext uri="{FF2B5EF4-FFF2-40B4-BE49-F238E27FC236}">
                <a16:creationId xmlns:a16="http://schemas.microsoft.com/office/drawing/2014/main" id="{B27614FE-8DD6-504E-ACB3-89FCDFFF2372}"/>
              </a:ext>
            </a:extLst>
          </p:cNvPr>
          <p:cNvSpPr txBox="1">
            <a:spLocks/>
          </p:cNvSpPr>
          <p:nvPr userDrawn="1"/>
        </p:nvSpPr>
        <p:spPr bwMode="auto">
          <a:xfrm>
            <a:off x="6356430" y="6509384"/>
            <a:ext cx="1824514"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525" marR="0">
              <a:spcBef>
                <a:spcPts val="75"/>
              </a:spcBef>
              <a:spcAft>
                <a:spcPts val="0"/>
              </a:spcAft>
              <a:tabLst>
                <a:tab pos="672465" algn="l"/>
                <a:tab pos="1387316" algn="l"/>
              </a:tabLst>
            </a:pPr>
            <a:r>
              <a:rPr lang="en-US" sz="825">
                <a:solidFill>
                  <a:srgbClr val="797A7D"/>
                </a:solidFill>
                <a:effectLst/>
                <a:latin typeface="Avenir Roman" panose="02000503020000020003" pitchFamily="2" charset="0"/>
                <a:ea typeface="Calibri" panose="020F0502020204030204" pitchFamily="34" charset="0"/>
                <a:cs typeface="Calibri" panose="020F0502020204030204" pitchFamily="34" charset="0"/>
              </a:rPr>
              <a:t>Assessment	Improvement	Research </a:t>
            </a:r>
            <a:endParaRPr lang="en-US" sz="825">
              <a:effectLst/>
              <a:latin typeface="Avenir Roman" panose="02000503020000020003" pitchFamily="2" charset="0"/>
              <a:ea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1815F3EA-AB81-E846-A678-A39E978786F1}"/>
              </a:ext>
            </a:extLst>
          </p:cNvPr>
          <p:cNvCxnSpPr/>
          <p:nvPr userDrawn="1"/>
        </p:nvCxnSpPr>
        <p:spPr>
          <a:xfrm>
            <a:off x="628650" y="6356350"/>
            <a:ext cx="7886700" cy="0"/>
          </a:xfrm>
          <a:prstGeom prst="line">
            <a:avLst/>
          </a:prstGeom>
          <a:ln w="28575">
            <a:solidFill>
              <a:schemeClr val="bg1">
                <a:lumMod val="85000"/>
              </a:schemeClr>
            </a:solidFill>
          </a:ln>
        </p:spPr>
        <p:style>
          <a:lnRef idx="1">
            <a:schemeClr val="accent4"/>
          </a:lnRef>
          <a:fillRef idx="0">
            <a:schemeClr val="accent4"/>
          </a:fillRef>
          <a:effectRef idx="0">
            <a:schemeClr val="accent4"/>
          </a:effectRef>
          <a:fontRef idx="minor">
            <a:schemeClr val="tx1"/>
          </a:fontRef>
        </p:style>
      </p:cxnSp>
      <p:sp>
        <p:nvSpPr>
          <p:cNvPr id="6" name="Slide Number Placeholder 5">
            <a:extLst>
              <a:ext uri="{FF2B5EF4-FFF2-40B4-BE49-F238E27FC236}">
                <a16:creationId xmlns:a16="http://schemas.microsoft.com/office/drawing/2014/main" id="{F1BEC33D-7C1B-224B-9371-6C9DEDA300F7}"/>
              </a:ext>
            </a:extLst>
          </p:cNvPr>
          <p:cNvSpPr>
            <a:spLocks noGrp="1"/>
          </p:cNvSpPr>
          <p:nvPr>
            <p:ph type="sldNum" sz="quarter" idx="4"/>
          </p:nvPr>
        </p:nvSpPr>
        <p:spPr>
          <a:xfrm>
            <a:off x="8280637" y="6075602"/>
            <a:ext cx="863363" cy="561497"/>
          </a:xfrm>
          <a:prstGeom prst="rect">
            <a:avLst/>
          </a:prstGeom>
          <a:solidFill>
            <a:srgbClr val="FFCD03"/>
          </a:solidFill>
        </p:spPr>
        <p:txBody>
          <a:bodyPr vert="horz" lIns="91440" tIns="45720" rIns="91440" bIns="45720" rtlCol="0" anchor="ctr"/>
          <a:lstStyle>
            <a:lvl1pPr algn="ctr">
              <a:defRPr sz="4500" b="1">
                <a:solidFill>
                  <a:schemeClr val="bg1"/>
                </a:solidFill>
              </a:defRPr>
            </a:lvl1pPr>
          </a:lstStyle>
          <a:p>
            <a:fld id="{7038A9A4-B065-3B43-8BD2-687265C411AA}" type="slidenum">
              <a:rPr lang="en-US" smtClean="0"/>
              <a:pPr/>
              <a:t>‹#›</a:t>
            </a:fld>
            <a:endParaRPr lang="en-US"/>
          </a:p>
        </p:txBody>
      </p:sp>
    </p:spTree>
    <p:extLst>
      <p:ext uri="{BB962C8B-B14F-4D97-AF65-F5344CB8AC3E}">
        <p14:creationId xmlns:p14="http://schemas.microsoft.com/office/powerpoint/2010/main" val="3549585747"/>
      </p:ext>
    </p:extLst>
  </p:cSld>
  <p:clrMap bg1="lt1" tx1="dk1" bg2="lt2" tx2="dk2" accent1="accent1" accent2="accent2" accent3="accent3" accent4="accent4" accent5="accent5" accent6="accent6" hlink="hlink" folHlink="folHlink"/>
  <p:sldLayoutIdLst>
    <p:sldLayoutId id="2147483827" r:id="rId1"/>
    <p:sldLayoutId id="2147483826" r:id="rId2"/>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vp.studentlife.uiowa.edu/assessment/"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14.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2.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A0A7767-22FC-7544-A579-E821BC68DD06}"/>
              </a:ext>
            </a:extLst>
          </p:cNvPr>
          <p:cNvSpPr>
            <a:spLocks noGrp="1"/>
          </p:cNvSpPr>
          <p:nvPr>
            <p:ph type="ftr" sz="quarter" idx="10"/>
          </p:nvPr>
        </p:nvSpPr>
        <p:spPr/>
        <p:txBody>
          <a:bodyPr/>
          <a:lstStyle/>
          <a:p>
            <a:r>
              <a:rPr lang="en-US"/>
              <a:t>Assessment, Improvement, &amp; Research</a:t>
            </a:r>
          </a:p>
        </p:txBody>
      </p:sp>
      <p:sp>
        <p:nvSpPr>
          <p:cNvPr id="8" name="Text Placeholder 7">
            <a:extLst>
              <a:ext uri="{FF2B5EF4-FFF2-40B4-BE49-F238E27FC236}">
                <a16:creationId xmlns:a16="http://schemas.microsoft.com/office/drawing/2014/main" id="{C5162A62-70D2-4AB2-AA21-4B46039ED2CD}"/>
              </a:ext>
            </a:extLst>
          </p:cNvPr>
          <p:cNvSpPr txBox="1">
            <a:spLocks noGrp="1"/>
          </p:cNvSpPr>
          <p:nvPr>
            <p:ph type="body" sz="quarter" idx="11"/>
          </p:nvPr>
        </p:nvSpPr>
        <p:spPr>
          <a:xfrm>
            <a:off x="3617" y="396457"/>
            <a:ext cx="3684934" cy="3239348"/>
          </a:xfrm>
          <a:prstGeom prst="rect">
            <a:avLst/>
          </a:prstGeom>
          <a:noFill/>
        </p:spPr>
        <p:txBody>
          <a:bodyPr wrap="square" rtlCol="0" anchor="t">
            <a:spAutoFit/>
          </a:bodyPr>
          <a:lstStyle/>
          <a:p>
            <a:r>
              <a:rPr lang="en-US" sz="2800" dirty="0">
                <a:latin typeface="Arial"/>
                <a:cs typeface="Arial"/>
              </a:rPr>
              <a:t>Analyzing Qualitative and Quantitative </a:t>
            </a:r>
            <a:r>
              <a:rPr lang="en-US" sz="2800" dirty="0" smtClean="0">
                <a:latin typeface="Arial"/>
                <a:cs typeface="Arial"/>
              </a:rPr>
              <a:t>Data</a:t>
            </a:r>
            <a:r>
              <a:rPr lang="en-US" sz="2800" dirty="0">
                <a:latin typeface="Arial"/>
                <a:cs typeface="Arial"/>
              </a:rPr>
              <a:t>: </a:t>
            </a:r>
          </a:p>
          <a:p>
            <a:r>
              <a:rPr lang="en-US" sz="2800" dirty="0">
                <a:latin typeface="Arial"/>
                <a:cs typeface="Arial"/>
              </a:rPr>
              <a:t>What do the responses tell us?</a:t>
            </a:r>
          </a:p>
          <a:p>
            <a:endParaRPr lang="en-US" dirty="0">
              <a:latin typeface="Arial"/>
              <a:cs typeface="Arial"/>
            </a:endParaRPr>
          </a:p>
          <a:p>
            <a:endParaRPr lang="en-US" sz="3200" dirty="0">
              <a:cs typeface="Arial"/>
            </a:endParaRPr>
          </a:p>
        </p:txBody>
      </p:sp>
      <p:sp>
        <p:nvSpPr>
          <p:cNvPr id="11" name="Text Placeholder 10">
            <a:extLst>
              <a:ext uri="{FF2B5EF4-FFF2-40B4-BE49-F238E27FC236}">
                <a16:creationId xmlns:a16="http://schemas.microsoft.com/office/drawing/2014/main" id="{8CEDB95D-0F01-4FFD-9F24-5230005874F4}"/>
              </a:ext>
            </a:extLst>
          </p:cNvPr>
          <p:cNvSpPr txBox="1">
            <a:spLocks noGrp="1"/>
          </p:cNvSpPr>
          <p:nvPr>
            <p:ph type="body" sz="quarter" idx="19"/>
          </p:nvPr>
        </p:nvSpPr>
        <p:spPr>
          <a:xfrm>
            <a:off x="104521" y="4583707"/>
            <a:ext cx="3238817" cy="1294713"/>
          </a:xfrm>
          <a:prstGeom prst="rect">
            <a:avLst/>
          </a:prstGeom>
          <a:noFill/>
        </p:spPr>
        <p:txBody>
          <a:bodyPr wrap="square" rtlCol="0" anchor="t">
            <a:spAutoFit/>
          </a:bodyPr>
          <a:lstStyle/>
          <a:p>
            <a:r>
              <a:rPr lang="en-US" sz="1800">
                <a:latin typeface="+mj-lt"/>
                <a:cs typeface="Calibri Light"/>
              </a:rPr>
              <a:t>The Division of Student Life</a:t>
            </a:r>
            <a:endParaRPr lang="en-US" sz="1350"/>
          </a:p>
          <a:p>
            <a:r>
              <a:rPr lang="en-US" sz="1800">
                <a:latin typeface="+mj-lt"/>
              </a:rPr>
              <a:t>Assessment, Improvement, &amp; Research</a:t>
            </a:r>
            <a:endParaRPr lang="en-US" sz="1350"/>
          </a:p>
          <a:p>
            <a:endParaRPr lang="en-US" sz="1800">
              <a:latin typeface="+mj-lt"/>
              <a:cs typeface="Arial"/>
            </a:endParaRPr>
          </a:p>
        </p:txBody>
      </p:sp>
      <p:pic>
        <p:nvPicPr>
          <p:cNvPr id="4" name="Picture Placeholder 3"/>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21151" r="21151"/>
          <a:stretch>
            <a:fillRect/>
          </a:stretch>
        </p:blipFill>
        <p:spPr/>
      </p:pic>
    </p:spTree>
    <p:extLst>
      <p:ext uri="{BB962C8B-B14F-4D97-AF65-F5344CB8AC3E}">
        <p14:creationId xmlns:p14="http://schemas.microsoft.com/office/powerpoint/2010/main" val="333596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416D-2CCB-4DD7-9DEA-447C94CF8CFC}"/>
              </a:ext>
            </a:extLst>
          </p:cNvPr>
          <p:cNvSpPr>
            <a:spLocks noGrp="1"/>
          </p:cNvSpPr>
          <p:nvPr>
            <p:ph type="title"/>
          </p:nvPr>
        </p:nvSpPr>
        <p:spPr/>
        <p:txBody>
          <a:bodyPr/>
          <a:lstStyle/>
          <a:p>
            <a:r>
              <a:rPr lang="en-US">
                <a:cs typeface="Arial"/>
              </a:rPr>
              <a:t>Exercise</a:t>
            </a:r>
            <a:endParaRPr lang="en-US"/>
          </a:p>
        </p:txBody>
      </p:sp>
      <p:sp>
        <p:nvSpPr>
          <p:cNvPr id="3" name="Content Placeholder 2">
            <a:extLst>
              <a:ext uri="{FF2B5EF4-FFF2-40B4-BE49-F238E27FC236}">
                <a16:creationId xmlns:a16="http://schemas.microsoft.com/office/drawing/2014/main" id="{F800BFE6-EA85-4A09-BAE7-2E3DA05D0C9A}"/>
              </a:ext>
            </a:extLst>
          </p:cNvPr>
          <p:cNvSpPr>
            <a:spLocks noGrp="1"/>
          </p:cNvSpPr>
          <p:nvPr>
            <p:ph idx="1"/>
          </p:nvPr>
        </p:nvSpPr>
        <p:spPr/>
        <p:txBody>
          <a:bodyPr vert="horz" lIns="91440" tIns="45720" rIns="91440" bIns="45720" rtlCol="0" anchor="t">
            <a:normAutofit/>
          </a:bodyPr>
          <a:lstStyle/>
          <a:p>
            <a:pPr marL="0" indent="0">
              <a:buNone/>
            </a:pPr>
            <a:r>
              <a:rPr lang="en-US" dirty="0">
                <a:cs typeface="Arial"/>
              </a:rPr>
              <a:t>In your groups...</a:t>
            </a:r>
          </a:p>
          <a:p>
            <a:r>
              <a:rPr lang="en-US" dirty="0">
                <a:cs typeface="Arial"/>
              </a:rPr>
              <a:t>Take 5 minutes to discuss any previous experiences you have had working with qualitative and/or quantitative data</a:t>
            </a:r>
            <a:endParaRPr lang="en-US">
              <a:cs typeface="Arial"/>
            </a:endParaRPr>
          </a:p>
          <a:p>
            <a:r>
              <a:rPr lang="en-US" dirty="0">
                <a:cs typeface="Arial"/>
              </a:rPr>
              <a:t>Be prepared to share out to the large group!</a:t>
            </a:r>
          </a:p>
          <a:p>
            <a:pPr marL="0" indent="0">
              <a:buNone/>
            </a:pPr>
            <a:endParaRPr lang="en-US" dirty="0">
              <a:cs typeface="Arial"/>
            </a:endParaRPr>
          </a:p>
        </p:txBody>
      </p:sp>
      <p:sp>
        <p:nvSpPr>
          <p:cNvPr id="4" name="Footer Placeholder 3">
            <a:extLst>
              <a:ext uri="{FF2B5EF4-FFF2-40B4-BE49-F238E27FC236}">
                <a16:creationId xmlns:a16="http://schemas.microsoft.com/office/drawing/2014/main" id="{ABDF7EC8-3740-46AB-9451-A99FCCE3CA6D}"/>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193083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3E29-8578-4D0D-AA4B-EBFF43AAB5D0}"/>
              </a:ext>
            </a:extLst>
          </p:cNvPr>
          <p:cNvSpPr>
            <a:spLocks noGrp="1"/>
          </p:cNvSpPr>
          <p:nvPr>
            <p:ph type="title"/>
          </p:nvPr>
        </p:nvSpPr>
        <p:spPr/>
        <p:txBody>
          <a:bodyPr/>
          <a:lstStyle/>
          <a:p>
            <a:r>
              <a:rPr lang="en-US" dirty="0">
                <a:cs typeface="Arial"/>
              </a:rPr>
              <a:t>Qualitative Data Analysis</a:t>
            </a:r>
            <a:endParaRPr lang="en-US" dirty="0"/>
          </a:p>
        </p:txBody>
      </p:sp>
      <p:sp>
        <p:nvSpPr>
          <p:cNvPr id="3" name="Content Placeholder 2">
            <a:extLst>
              <a:ext uri="{FF2B5EF4-FFF2-40B4-BE49-F238E27FC236}">
                <a16:creationId xmlns:a16="http://schemas.microsoft.com/office/drawing/2014/main" id="{74F9D681-7A1F-4EDB-8746-34D75DF76ADB}"/>
              </a:ext>
            </a:extLst>
          </p:cNvPr>
          <p:cNvSpPr>
            <a:spLocks noGrp="1"/>
          </p:cNvSpPr>
          <p:nvPr>
            <p:ph idx="1"/>
          </p:nvPr>
        </p:nvSpPr>
        <p:spPr/>
        <p:txBody>
          <a:bodyPr vert="horz" lIns="91440" tIns="45720" rIns="91440" bIns="45720" rtlCol="0" anchor="t">
            <a:normAutofit/>
          </a:bodyPr>
          <a:lstStyle/>
          <a:p>
            <a:pPr marL="0" indent="0">
              <a:buNone/>
            </a:pPr>
            <a:r>
              <a:rPr lang="en-US" i="1">
                <a:ea typeface="+mn-lt"/>
                <a:cs typeface="+mn-lt"/>
              </a:rPr>
              <a:t>“Qualitative data analysis is a search for general </a:t>
            </a:r>
            <a:r>
              <a:rPr lang="en-US" i="1" dirty="0">
                <a:ea typeface="+mn-lt"/>
                <a:cs typeface="+mn-lt"/>
              </a:rPr>
              <a:t>statements about relationships among categories of data” </a:t>
            </a:r>
            <a:r>
              <a:rPr lang="en-US" sz="1600" dirty="0">
                <a:ea typeface="+mn-lt"/>
                <a:cs typeface="+mn-lt"/>
              </a:rPr>
              <a:t>(Marshall &amp; Rossman, 1999; as cited in Elkins, 2009). </a:t>
            </a:r>
            <a:endParaRPr lang="en-US" sz="1600" dirty="0">
              <a:cs typeface="Arial"/>
            </a:endParaRPr>
          </a:p>
          <a:p>
            <a:pPr marL="0" indent="0">
              <a:buNone/>
            </a:pPr>
            <a:endParaRPr lang="en-US" sz="1600" dirty="0">
              <a:cs typeface="Arial"/>
            </a:endParaRPr>
          </a:p>
          <a:p>
            <a:pPr marL="342900" indent="-342900"/>
            <a:r>
              <a:rPr lang="en-US">
                <a:cs typeface="Arial"/>
              </a:rPr>
              <a:t>Qualitative data is often rich in detail</a:t>
            </a:r>
            <a:endParaRPr lang="en-US" sz="1600">
              <a:cs typeface="Arial"/>
            </a:endParaRPr>
          </a:p>
          <a:p>
            <a:pPr marL="342900" indent="-342900"/>
            <a:r>
              <a:rPr lang="en-US">
                <a:cs typeface="Arial"/>
              </a:rPr>
              <a:t>Coding: “</a:t>
            </a:r>
            <a:r>
              <a:rPr lang="en-US" i="1">
                <a:cs typeface="Arial"/>
              </a:rPr>
              <a:t>Organizing and making sense of textual information resulting from a study by determining themes (categories) in the data</a:t>
            </a:r>
            <a:r>
              <a:rPr lang="en-US">
                <a:cs typeface="Arial"/>
              </a:rPr>
              <a:t>.” </a:t>
            </a:r>
            <a:r>
              <a:rPr lang="en-US" sz="1600">
                <a:cs typeface="Arial"/>
              </a:rPr>
              <a:t>(Bogdan &amp; Biklen, </a:t>
            </a:r>
            <a:r>
              <a:rPr lang="en-US" sz="1600" dirty="0">
                <a:cs typeface="Arial"/>
              </a:rPr>
              <a:t>1998)</a:t>
            </a:r>
            <a:endParaRPr lang="en-US" sz="1600">
              <a:cs typeface="Arial" panose="020B0604020202020204"/>
            </a:endParaRPr>
          </a:p>
          <a:p>
            <a:endParaRPr lang="en-US" dirty="0">
              <a:cs typeface="Arial"/>
            </a:endParaRPr>
          </a:p>
        </p:txBody>
      </p:sp>
      <p:sp>
        <p:nvSpPr>
          <p:cNvPr id="4" name="Footer Placeholder 3">
            <a:extLst>
              <a:ext uri="{FF2B5EF4-FFF2-40B4-BE49-F238E27FC236}">
                <a16:creationId xmlns:a16="http://schemas.microsoft.com/office/drawing/2014/main" id="{1890A791-73DF-4507-9B10-48318CC28510}"/>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869150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627D-F045-4BF5-A422-6B44F08306B5}"/>
              </a:ext>
            </a:extLst>
          </p:cNvPr>
          <p:cNvSpPr>
            <a:spLocks noGrp="1"/>
          </p:cNvSpPr>
          <p:nvPr>
            <p:ph type="title"/>
          </p:nvPr>
        </p:nvSpPr>
        <p:spPr/>
        <p:txBody>
          <a:bodyPr/>
          <a:lstStyle/>
          <a:p>
            <a:r>
              <a:rPr lang="en-US" dirty="0">
                <a:cs typeface="Arial"/>
              </a:rPr>
              <a:t>Qualitative Data Analysis</a:t>
            </a:r>
            <a:endParaRPr lang="en-US" dirty="0"/>
          </a:p>
        </p:txBody>
      </p:sp>
      <p:sp>
        <p:nvSpPr>
          <p:cNvPr id="3" name="Content Placeholder 2">
            <a:extLst>
              <a:ext uri="{FF2B5EF4-FFF2-40B4-BE49-F238E27FC236}">
                <a16:creationId xmlns:a16="http://schemas.microsoft.com/office/drawing/2014/main" id="{19F44AFC-1202-4602-B9CA-770C4622FE15}"/>
              </a:ext>
            </a:extLst>
          </p:cNvPr>
          <p:cNvSpPr>
            <a:spLocks noGrp="1"/>
          </p:cNvSpPr>
          <p:nvPr>
            <p:ph idx="1"/>
          </p:nvPr>
        </p:nvSpPr>
        <p:spPr>
          <a:xfrm>
            <a:off x="628650" y="1659371"/>
            <a:ext cx="7886700" cy="4517592"/>
          </a:xfrm>
        </p:spPr>
        <p:txBody>
          <a:bodyPr vert="horz" lIns="91440" tIns="45720" rIns="91440" bIns="45720" rtlCol="0" anchor="t">
            <a:normAutofit/>
          </a:bodyPr>
          <a:lstStyle/>
          <a:p>
            <a:pPr marL="0" indent="0">
              <a:buNone/>
            </a:pPr>
            <a:r>
              <a:rPr lang="en-US" b="1" dirty="0">
                <a:ea typeface="+mn-lt"/>
                <a:cs typeface="+mn-lt"/>
              </a:rPr>
              <a:t>The process:</a:t>
            </a:r>
            <a:endParaRPr lang="en-US" dirty="0">
              <a:cs typeface="Arial" panose="020B0604020202020204"/>
            </a:endParaRPr>
          </a:p>
          <a:p>
            <a:pPr marL="0" indent="0">
              <a:buNone/>
            </a:pPr>
            <a:endParaRPr lang="en-US" sz="1100" b="1" dirty="0">
              <a:ea typeface="+mn-lt"/>
              <a:cs typeface="+mn-lt"/>
            </a:endParaRPr>
          </a:p>
          <a:p>
            <a:pPr marL="342900" indent="-342900"/>
            <a:r>
              <a:rPr lang="en-US">
                <a:ea typeface="+mn-lt"/>
                <a:cs typeface="+mn-lt"/>
              </a:rPr>
              <a:t>Organize the data</a:t>
            </a:r>
          </a:p>
          <a:p>
            <a:pPr marL="342900" indent="-342900"/>
            <a:r>
              <a:rPr lang="en-US">
                <a:ea typeface="+mn-lt"/>
                <a:cs typeface="+mn-lt"/>
              </a:rPr>
              <a:t>Give the data a “once-over,” noting initial impressions</a:t>
            </a:r>
          </a:p>
          <a:p>
            <a:pPr marL="342900" indent="-342900"/>
            <a:r>
              <a:rPr lang="en-US">
                <a:ea typeface="+mn-lt"/>
                <a:cs typeface="+mn-lt"/>
              </a:rPr>
              <a:t>Categorize the data</a:t>
            </a:r>
            <a:endParaRPr lang="en-US">
              <a:cs typeface="Arial" panose="020B0604020202020204"/>
            </a:endParaRPr>
          </a:p>
          <a:p>
            <a:pPr lvl="1">
              <a:spcAft>
                <a:spcPts val="450"/>
              </a:spcAft>
            </a:pPr>
            <a:r>
              <a:rPr lang="en-US" dirty="0">
                <a:ea typeface="+mn-lt"/>
                <a:cs typeface="+mn-lt"/>
              </a:rPr>
              <a:t>You can (a) determine the categories ahead of time, (b) allow the categories to emerge from the data, or (c) do both</a:t>
            </a:r>
            <a:endParaRPr lang="en-US">
              <a:cs typeface="Arial"/>
            </a:endParaRPr>
          </a:p>
          <a:p>
            <a:pPr lvl="1">
              <a:spcAft>
                <a:spcPts val="450"/>
              </a:spcAft>
            </a:pPr>
            <a:r>
              <a:rPr lang="en-US" dirty="0">
                <a:ea typeface="+mn-lt"/>
                <a:cs typeface="+mn-lt"/>
              </a:rPr>
              <a:t>You may end up with “categories of categories” (i.e. categories and subcategories)</a:t>
            </a:r>
            <a:endParaRPr lang="en-US">
              <a:cs typeface="Arial"/>
            </a:endParaRPr>
          </a:p>
          <a:p>
            <a:pPr lvl="1"/>
            <a:r>
              <a:rPr lang="en-US" dirty="0">
                <a:ea typeface="+mn-lt"/>
                <a:cs typeface="+mn-lt"/>
              </a:rPr>
              <a:t>This is an iterative process</a:t>
            </a:r>
            <a:endParaRPr lang="en-US" dirty="0">
              <a:cs typeface="Arial"/>
            </a:endParaRPr>
          </a:p>
          <a:p>
            <a:endParaRPr lang="en-US" dirty="0">
              <a:cs typeface="Arial"/>
            </a:endParaRPr>
          </a:p>
        </p:txBody>
      </p:sp>
      <p:sp>
        <p:nvSpPr>
          <p:cNvPr id="5" name="Footer Placeholder 4">
            <a:extLst>
              <a:ext uri="{FF2B5EF4-FFF2-40B4-BE49-F238E27FC236}">
                <a16:creationId xmlns:a16="http://schemas.microsoft.com/office/drawing/2014/main" id="{B0955EF5-D9B6-4D68-95E2-F2D90D15B6FF}"/>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1880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627D-F045-4BF5-A422-6B44F08306B5}"/>
              </a:ext>
            </a:extLst>
          </p:cNvPr>
          <p:cNvSpPr>
            <a:spLocks noGrp="1"/>
          </p:cNvSpPr>
          <p:nvPr>
            <p:ph type="title"/>
          </p:nvPr>
        </p:nvSpPr>
        <p:spPr/>
        <p:txBody>
          <a:bodyPr/>
          <a:lstStyle/>
          <a:p>
            <a:r>
              <a:rPr lang="en-US" dirty="0">
                <a:cs typeface="Arial"/>
              </a:rPr>
              <a:t>Qualitative Data Analysis</a:t>
            </a:r>
            <a:endParaRPr lang="en-US" dirty="0"/>
          </a:p>
        </p:txBody>
      </p:sp>
      <p:sp>
        <p:nvSpPr>
          <p:cNvPr id="3" name="Content Placeholder 2">
            <a:extLst>
              <a:ext uri="{FF2B5EF4-FFF2-40B4-BE49-F238E27FC236}">
                <a16:creationId xmlns:a16="http://schemas.microsoft.com/office/drawing/2014/main" id="{19F44AFC-1202-4602-B9CA-770C4622FE15}"/>
              </a:ext>
            </a:extLst>
          </p:cNvPr>
          <p:cNvSpPr>
            <a:spLocks noGrp="1"/>
          </p:cNvSpPr>
          <p:nvPr>
            <p:ph idx="1"/>
          </p:nvPr>
        </p:nvSpPr>
        <p:spPr/>
        <p:txBody>
          <a:bodyPr vert="horz" lIns="91440" tIns="45720" rIns="91440" bIns="45720" rtlCol="0" anchor="t">
            <a:normAutofit/>
          </a:bodyPr>
          <a:lstStyle/>
          <a:p>
            <a:pPr>
              <a:buNone/>
            </a:pPr>
            <a:r>
              <a:rPr lang="en-US" b="1" dirty="0">
                <a:ea typeface="+mn-lt"/>
                <a:cs typeface="+mn-lt"/>
              </a:rPr>
              <a:t>The process (continued):</a:t>
            </a:r>
            <a:endParaRPr lang="en-US" dirty="0"/>
          </a:p>
          <a:p>
            <a:pPr>
              <a:buNone/>
            </a:pPr>
            <a:endParaRPr lang="en-US" sz="1200" b="1" dirty="0">
              <a:ea typeface="+mn-lt"/>
              <a:cs typeface="+mn-lt"/>
            </a:endParaRPr>
          </a:p>
          <a:p>
            <a:pPr marL="342900" indent="-342900"/>
            <a:r>
              <a:rPr lang="en-US" dirty="0">
                <a:ea typeface="+mn-lt"/>
                <a:cs typeface="+mn-lt"/>
              </a:rPr>
              <a:t>Determine the relative significance of each category by counting the number of times it occurs</a:t>
            </a:r>
            <a:endParaRPr lang="en-US" dirty="0">
              <a:cs typeface="Arial" panose="020B0604020202020204"/>
            </a:endParaRPr>
          </a:p>
          <a:p>
            <a:pPr marL="342900" indent="-342900"/>
            <a:r>
              <a:rPr lang="en-US" dirty="0">
                <a:ea typeface="+mn-lt"/>
                <a:cs typeface="+mn-lt"/>
              </a:rPr>
              <a:t>Note responses that do not fit into the categories</a:t>
            </a:r>
            <a:endParaRPr lang="en-US" dirty="0">
              <a:cs typeface="Arial" panose="020B0604020202020204"/>
            </a:endParaRPr>
          </a:p>
          <a:p>
            <a:pPr marL="342900" indent="-342900"/>
            <a:r>
              <a:rPr lang="en-US" dirty="0">
                <a:ea typeface="+mn-lt"/>
                <a:cs typeface="+mn-lt"/>
              </a:rPr>
              <a:t>Find compelling quotes to include in your assessment </a:t>
            </a:r>
            <a:r>
              <a:rPr lang="en-US">
                <a:ea typeface="+mn-lt"/>
                <a:cs typeface="+mn-lt"/>
              </a:rPr>
              <a:t>report</a:t>
            </a:r>
            <a:endParaRPr lang="en-US">
              <a:cs typeface="Arial" panose="020B0604020202020204"/>
            </a:endParaRPr>
          </a:p>
          <a:p>
            <a:pPr marL="0" indent="0">
              <a:buNone/>
            </a:pPr>
            <a:endParaRPr lang="en-US" b="1" dirty="0">
              <a:cs typeface="Arial" panose="020B0604020202020204"/>
            </a:endParaRPr>
          </a:p>
          <a:p>
            <a:endParaRPr lang="en-US" dirty="0">
              <a:cs typeface="Arial" panose="020B0604020202020204"/>
            </a:endParaRPr>
          </a:p>
        </p:txBody>
      </p:sp>
      <p:sp>
        <p:nvSpPr>
          <p:cNvPr id="5" name="Footer Placeholder 4">
            <a:extLst>
              <a:ext uri="{FF2B5EF4-FFF2-40B4-BE49-F238E27FC236}">
                <a16:creationId xmlns:a16="http://schemas.microsoft.com/office/drawing/2014/main" id="{B0955EF5-D9B6-4D68-95E2-F2D90D15B6FF}"/>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091606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8627D-F045-4BF5-A422-6B44F08306B5}"/>
              </a:ext>
            </a:extLst>
          </p:cNvPr>
          <p:cNvSpPr>
            <a:spLocks noGrp="1"/>
          </p:cNvSpPr>
          <p:nvPr>
            <p:ph type="title"/>
          </p:nvPr>
        </p:nvSpPr>
        <p:spPr/>
        <p:txBody>
          <a:bodyPr/>
          <a:lstStyle/>
          <a:p>
            <a:r>
              <a:rPr lang="en-US" dirty="0">
                <a:cs typeface="Arial"/>
              </a:rPr>
              <a:t>Qualitative Data Analysis</a:t>
            </a:r>
            <a:endParaRPr lang="en-US" dirty="0"/>
          </a:p>
        </p:txBody>
      </p:sp>
      <p:sp>
        <p:nvSpPr>
          <p:cNvPr id="3" name="Content Placeholder 2">
            <a:extLst>
              <a:ext uri="{FF2B5EF4-FFF2-40B4-BE49-F238E27FC236}">
                <a16:creationId xmlns:a16="http://schemas.microsoft.com/office/drawing/2014/main" id="{19F44AFC-1202-4602-B9CA-770C4622FE15}"/>
              </a:ext>
            </a:extLst>
          </p:cNvPr>
          <p:cNvSpPr>
            <a:spLocks noGrp="1"/>
          </p:cNvSpPr>
          <p:nvPr>
            <p:ph idx="1"/>
          </p:nvPr>
        </p:nvSpPr>
        <p:spPr/>
        <p:txBody>
          <a:bodyPr vert="horz" lIns="91440" tIns="45720" rIns="91440" bIns="45720" rtlCol="0" anchor="t">
            <a:normAutofit/>
          </a:bodyPr>
          <a:lstStyle/>
          <a:p>
            <a:pPr>
              <a:buNone/>
            </a:pPr>
            <a:r>
              <a:rPr lang="en-US" b="1">
                <a:ea typeface="+mn-lt"/>
                <a:cs typeface="+mn-lt"/>
              </a:rPr>
              <a:t>The process (continued):</a:t>
            </a:r>
            <a:endParaRPr lang="en-US"/>
          </a:p>
          <a:p>
            <a:pPr>
              <a:buNone/>
            </a:pPr>
            <a:endParaRPr lang="en-US" sz="1050" b="1" dirty="0">
              <a:ea typeface="+mn-lt"/>
              <a:cs typeface="+mn-lt"/>
            </a:endParaRPr>
          </a:p>
          <a:p>
            <a:pPr marL="342900" indent="-342900"/>
            <a:r>
              <a:rPr lang="en-US" dirty="0">
                <a:ea typeface="+mn-lt"/>
                <a:cs typeface="+mn-lt"/>
              </a:rPr>
              <a:t>Take a step back</a:t>
            </a:r>
            <a:endParaRPr lang="en-US" dirty="0">
              <a:cs typeface="Arial" panose="020B0604020202020204"/>
            </a:endParaRPr>
          </a:p>
          <a:p>
            <a:pPr marL="685800" lvl="1" indent="-342900"/>
            <a:r>
              <a:rPr lang="en-US" dirty="0">
                <a:ea typeface="+mn-lt"/>
                <a:cs typeface="+mn-lt"/>
              </a:rPr>
              <a:t>What do the data tell you about your assessment question?</a:t>
            </a:r>
            <a:endParaRPr lang="en-US" dirty="0">
              <a:cs typeface="Arial" panose="020B0604020202020204"/>
            </a:endParaRPr>
          </a:p>
          <a:p>
            <a:pPr marL="685800" lvl="1" indent="-342900">
              <a:spcAft>
                <a:spcPts val="450"/>
              </a:spcAft>
            </a:pPr>
            <a:r>
              <a:rPr lang="en-US" dirty="0">
                <a:ea typeface="+mn-lt"/>
                <a:cs typeface="+mn-lt"/>
              </a:rPr>
              <a:t>What are the limitations?</a:t>
            </a:r>
            <a:endParaRPr lang="en-US" dirty="0">
              <a:cs typeface="Arial" panose="020B0604020202020204"/>
            </a:endParaRPr>
          </a:p>
          <a:p>
            <a:pPr marL="685800" lvl="1" indent="-342900">
              <a:spcAft>
                <a:spcPts val="450"/>
              </a:spcAft>
            </a:pPr>
            <a:r>
              <a:rPr lang="en-US" dirty="0">
                <a:ea typeface="+mn-lt"/>
                <a:cs typeface="+mn-lt"/>
              </a:rPr>
              <a:t>What are the implications? Does it lead you to make changes or confirm your approach (or both)?</a:t>
            </a:r>
            <a:endParaRPr lang="en-US">
              <a:cs typeface="Arial" panose="020B0604020202020204"/>
            </a:endParaRPr>
          </a:p>
          <a:p>
            <a:pPr marL="685800" lvl="1" indent="-342900">
              <a:spcAft>
                <a:spcPts val="450"/>
              </a:spcAft>
            </a:pPr>
            <a:r>
              <a:rPr lang="en-US" dirty="0">
                <a:ea typeface="+mn-lt"/>
                <a:cs typeface="+mn-lt"/>
              </a:rPr>
              <a:t>What, if anything, will you change about the assessment process?</a:t>
            </a:r>
            <a:endParaRPr lang="en-US">
              <a:cs typeface="Arial" panose="020B0604020202020204"/>
            </a:endParaRPr>
          </a:p>
          <a:p>
            <a:pPr marL="0" indent="0">
              <a:buNone/>
            </a:pPr>
            <a:endParaRPr lang="en-US" b="1" dirty="0">
              <a:cs typeface="Arial"/>
            </a:endParaRPr>
          </a:p>
          <a:p>
            <a:endParaRPr lang="en-US" dirty="0">
              <a:cs typeface="Arial"/>
            </a:endParaRPr>
          </a:p>
        </p:txBody>
      </p:sp>
      <p:sp>
        <p:nvSpPr>
          <p:cNvPr id="5" name="Footer Placeholder 4">
            <a:extLst>
              <a:ext uri="{FF2B5EF4-FFF2-40B4-BE49-F238E27FC236}">
                <a16:creationId xmlns:a16="http://schemas.microsoft.com/office/drawing/2014/main" id="{B0955EF5-D9B6-4D68-95E2-F2D90D15B6FF}"/>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388341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8B3B-D82F-49EE-AE89-DAA9E702411F}"/>
              </a:ext>
            </a:extLst>
          </p:cNvPr>
          <p:cNvSpPr>
            <a:spLocks noGrp="1"/>
          </p:cNvSpPr>
          <p:nvPr>
            <p:ph type="title"/>
          </p:nvPr>
        </p:nvSpPr>
        <p:spPr>
          <a:xfrm>
            <a:off x="575733" y="248709"/>
            <a:ext cx="7886700" cy="1325563"/>
          </a:xfrm>
        </p:spPr>
        <p:txBody>
          <a:bodyPr/>
          <a:lstStyle/>
          <a:p>
            <a:r>
              <a:rPr lang="en-US" dirty="0">
                <a:cs typeface="Arial"/>
              </a:rPr>
              <a:t>What is one thing you learned from the Excel session?</a:t>
            </a:r>
            <a:endParaRPr lang="en-US" dirty="0"/>
          </a:p>
        </p:txBody>
      </p:sp>
      <p:graphicFrame>
        <p:nvGraphicFramePr>
          <p:cNvPr id="6" name="Content Placeholder 5">
            <a:extLst>
              <a:ext uri="{FF2B5EF4-FFF2-40B4-BE49-F238E27FC236}">
                <a16:creationId xmlns:a16="http://schemas.microsoft.com/office/drawing/2014/main" id="{0A53C943-C80E-48B3-83C0-395B568E2823}"/>
              </a:ext>
            </a:extLst>
          </p:cNvPr>
          <p:cNvGraphicFramePr>
            <a:graphicFrameLocks noGrp="1"/>
          </p:cNvGraphicFramePr>
          <p:nvPr>
            <p:ph idx="1"/>
            <p:extLst>
              <p:ext uri="{D42A27DB-BD31-4B8C-83A1-F6EECF244321}">
                <p14:modId xmlns:p14="http://schemas.microsoft.com/office/powerpoint/2010/main" val="3080967126"/>
              </p:ext>
            </p:extLst>
          </p:nvPr>
        </p:nvGraphicFramePr>
        <p:xfrm>
          <a:off x="577703" y="1478383"/>
          <a:ext cx="7886700" cy="4774430"/>
        </p:xfrm>
        <a:graphic>
          <a:graphicData uri="http://schemas.openxmlformats.org/drawingml/2006/table">
            <a:tbl>
              <a:tblPr firstRow="1" bandRow="1">
                <a:tableStyleId>{69CF1AB2-1976-4502-BF36-3FF5EA218861}</a:tableStyleId>
              </a:tblPr>
              <a:tblGrid>
                <a:gridCol w="7886700">
                  <a:extLst>
                    <a:ext uri="{9D8B030D-6E8A-4147-A177-3AD203B41FA5}">
                      <a16:colId xmlns:a16="http://schemas.microsoft.com/office/drawing/2014/main" val="1844649050"/>
                    </a:ext>
                  </a:extLst>
                </a:gridCol>
              </a:tblGrid>
              <a:tr h="385310">
                <a:tc>
                  <a:txBody>
                    <a:bodyPr/>
                    <a:lstStyle/>
                    <a:p>
                      <a:pPr marL="0" lvl="0" rtl="0">
                        <a:spcBef>
                          <a:spcPts val="0"/>
                        </a:spcBef>
                        <a:spcAft>
                          <a:spcPts val="0"/>
                        </a:spcAft>
                        <a:buNone/>
                      </a:pPr>
                      <a:r>
                        <a:rPr lang="en-US" sz="1800" b="0" dirty="0">
                          <a:effectLst/>
                        </a:rPr>
                        <a:t>To go to my professor's office hours</a:t>
                      </a:r>
                      <a:endParaRPr lang="en-US" b="0" dirty="0">
                        <a:effectLst/>
                      </a:endParaRPr>
                    </a:p>
                  </a:txBody>
                  <a:tcPr marL="0" marR="0" marT="0" marB="0" anchor="ctr"/>
                </a:tc>
                <a:extLst>
                  <a:ext uri="{0D108BD9-81ED-4DB2-BD59-A6C34878D82A}">
                    <a16:rowId xmlns:a16="http://schemas.microsoft.com/office/drawing/2014/main" val="836257345"/>
                  </a:ext>
                </a:extLst>
              </a:tr>
              <a:tr h="237986">
                <a:tc>
                  <a:txBody>
                    <a:bodyPr/>
                    <a:lstStyle/>
                    <a:p>
                      <a:pPr marL="0" rtl="0" fontAlgn="b" latinLnBrk="0">
                        <a:spcBef>
                          <a:spcPts val="0"/>
                        </a:spcBef>
                        <a:spcAft>
                          <a:spcPts val="0"/>
                        </a:spcAft>
                      </a:pPr>
                      <a:r>
                        <a:rPr lang="en-US" sz="1800" dirty="0">
                          <a:effectLst/>
                        </a:rPr>
                        <a:t>Just to go to class and to pay attention to do well in school.</a:t>
                      </a:r>
                      <a:endParaRPr lang="en-US" dirty="0">
                        <a:effectLst/>
                      </a:endParaRPr>
                    </a:p>
                  </a:txBody>
                  <a:tcPr marL="0" marR="0" marT="0" marB="0" anchor="ctr"/>
                </a:tc>
                <a:extLst>
                  <a:ext uri="{0D108BD9-81ED-4DB2-BD59-A6C34878D82A}">
                    <a16:rowId xmlns:a16="http://schemas.microsoft.com/office/drawing/2014/main" val="488980620"/>
                  </a:ext>
                </a:extLst>
              </a:tr>
              <a:tr h="237986">
                <a:tc>
                  <a:txBody>
                    <a:bodyPr/>
                    <a:lstStyle/>
                    <a:p>
                      <a:pPr marL="0" rtl="0" fontAlgn="b" latinLnBrk="0">
                        <a:spcBef>
                          <a:spcPts val="0"/>
                        </a:spcBef>
                        <a:spcAft>
                          <a:spcPts val="0"/>
                        </a:spcAft>
                      </a:pPr>
                      <a:r>
                        <a:rPr lang="en-US" sz="1800" dirty="0">
                          <a:effectLst/>
                        </a:rPr>
                        <a:t>Talking to professors</a:t>
                      </a:r>
                      <a:endParaRPr lang="en-US" dirty="0">
                        <a:effectLst/>
                      </a:endParaRPr>
                    </a:p>
                  </a:txBody>
                  <a:tcPr marL="0" marR="0" marT="0" marB="0" anchor="ctr"/>
                </a:tc>
                <a:extLst>
                  <a:ext uri="{0D108BD9-81ED-4DB2-BD59-A6C34878D82A}">
                    <a16:rowId xmlns:a16="http://schemas.microsoft.com/office/drawing/2014/main" val="3270809247"/>
                  </a:ext>
                </a:extLst>
              </a:tr>
              <a:tr h="237986">
                <a:tc>
                  <a:txBody>
                    <a:bodyPr/>
                    <a:lstStyle/>
                    <a:p>
                      <a:pPr marL="0" rtl="0" fontAlgn="b" latinLnBrk="0">
                        <a:spcBef>
                          <a:spcPts val="0"/>
                        </a:spcBef>
                        <a:spcAft>
                          <a:spcPts val="0"/>
                        </a:spcAft>
                      </a:pPr>
                      <a:r>
                        <a:rPr lang="en-US" sz="1800" dirty="0">
                          <a:effectLst/>
                        </a:rPr>
                        <a:t>Some of the ways to do well in my classes.</a:t>
                      </a:r>
                      <a:endParaRPr lang="en-US" dirty="0">
                        <a:effectLst/>
                      </a:endParaRPr>
                    </a:p>
                  </a:txBody>
                  <a:tcPr marL="0" marR="0" marT="0" marB="0" anchor="ctr"/>
                </a:tc>
                <a:extLst>
                  <a:ext uri="{0D108BD9-81ED-4DB2-BD59-A6C34878D82A}">
                    <a16:rowId xmlns:a16="http://schemas.microsoft.com/office/drawing/2014/main" val="421589909"/>
                  </a:ext>
                </a:extLst>
              </a:tr>
              <a:tr h="237986">
                <a:tc>
                  <a:txBody>
                    <a:bodyPr/>
                    <a:lstStyle/>
                    <a:p>
                      <a:pPr marL="0" rtl="0" fontAlgn="b" latinLnBrk="0">
                        <a:spcBef>
                          <a:spcPts val="0"/>
                        </a:spcBef>
                        <a:spcAft>
                          <a:spcPts val="0"/>
                        </a:spcAft>
                      </a:pPr>
                      <a:r>
                        <a:rPr lang="en-US" sz="1800" dirty="0">
                          <a:effectLst/>
                        </a:rPr>
                        <a:t>I learned about asking questions, and going to office hours</a:t>
                      </a:r>
                      <a:endParaRPr lang="en-US" dirty="0">
                        <a:effectLst/>
                      </a:endParaRPr>
                    </a:p>
                  </a:txBody>
                  <a:tcPr marL="0" marR="0" marT="0" marB="0" anchor="ctr"/>
                </a:tc>
                <a:extLst>
                  <a:ext uri="{0D108BD9-81ED-4DB2-BD59-A6C34878D82A}">
                    <a16:rowId xmlns:a16="http://schemas.microsoft.com/office/drawing/2014/main" val="3262487877"/>
                  </a:ext>
                </a:extLst>
              </a:tr>
              <a:tr h="237986">
                <a:tc>
                  <a:txBody>
                    <a:bodyPr/>
                    <a:lstStyle/>
                    <a:p>
                      <a:pPr marL="0" rtl="0" fontAlgn="b" latinLnBrk="0">
                        <a:spcBef>
                          <a:spcPts val="0"/>
                        </a:spcBef>
                        <a:spcAft>
                          <a:spcPts val="0"/>
                        </a:spcAft>
                      </a:pPr>
                      <a:r>
                        <a:rPr lang="en-US" sz="1800" dirty="0">
                          <a:effectLst/>
                        </a:rPr>
                        <a:t>Semester-hour expectations for each semester and graduation</a:t>
                      </a:r>
                      <a:endParaRPr lang="en-US" dirty="0">
                        <a:effectLst/>
                      </a:endParaRPr>
                    </a:p>
                  </a:txBody>
                  <a:tcPr marL="0" marR="0" marT="0" marB="0" anchor="ctr"/>
                </a:tc>
                <a:extLst>
                  <a:ext uri="{0D108BD9-81ED-4DB2-BD59-A6C34878D82A}">
                    <a16:rowId xmlns:a16="http://schemas.microsoft.com/office/drawing/2014/main" val="2387771147"/>
                  </a:ext>
                </a:extLst>
              </a:tr>
              <a:tr h="237986">
                <a:tc>
                  <a:txBody>
                    <a:bodyPr/>
                    <a:lstStyle/>
                    <a:p>
                      <a:pPr marL="0" rtl="0" fontAlgn="b" latinLnBrk="0">
                        <a:spcBef>
                          <a:spcPts val="0"/>
                        </a:spcBef>
                        <a:spcAft>
                          <a:spcPts val="0"/>
                        </a:spcAft>
                      </a:pPr>
                      <a:r>
                        <a:rPr lang="en-US" sz="1800" dirty="0">
                          <a:effectLst/>
                        </a:rPr>
                        <a:t>You need to go to lecture halls!</a:t>
                      </a:r>
                      <a:endParaRPr lang="en-US" dirty="0">
                        <a:effectLst/>
                      </a:endParaRPr>
                    </a:p>
                  </a:txBody>
                  <a:tcPr marL="0" marR="0" marT="0" marB="0" anchor="ctr"/>
                </a:tc>
                <a:extLst>
                  <a:ext uri="{0D108BD9-81ED-4DB2-BD59-A6C34878D82A}">
                    <a16:rowId xmlns:a16="http://schemas.microsoft.com/office/drawing/2014/main" val="1417992810"/>
                  </a:ext>
                </a:extLst>
              </a:tr>
              <a:tr h="237986">
                <a:tc>
                  <a:txBody>
                    <a:bodyPr/>
                    <a:lstStyle/>
                    <a:p>
                      <a:pPr marL="0" rtl="0" fontAlgn="b" latinLnBrk="0">
                        <a:spcBef>
                          <a:spcPts val="0"/>
                        </a:spcBef>
                        <a:spcAft>
                          <a:spcPts val="0"/>
                        </a:spcAft>
                      </a:pPr>
                      <a:r>
                        <a:rPr lang="en-US" sz="1800" dirty="0">
                          <a:effectLst/>
                        </a:rPr>
                        <a:t>to pay attention in lecture.</a:t>
                      </a:r>
                      <a:endParaRPr lang="en-US" dirty="0">
                        <a:effectLst/>
                      </a:endParaRPr>
                    </a:p>
                  </a:txBody>
                  <a:tcPr marL="0" marR="0" marT="0" marB="0" anchor="ctr"/>
                </a:tc>
                <a:extLst>
                  <a:ext uri="{0D108BD9-81ED-4DB2-BD59-A6C34878D82A}">
                    <a16:rowId xmlns:a16="http://schemas.microsoft.com/office/drawing/2014/main" val="3304796884"/>
                  </a:ext>
                </a:extLst>
              </a:tr>
              <a:tr h="237986">
                <a:tc>
                  <a:txBody>
                    <a:bodyPr/>
                    <a:lstStyle/>
                    <a:p>
                      <a:pPr marL="0" rtl="0" fontAlgn="b" latinLnBrk="0">
                        <a:spcBef>
                          <a:spcPts val="0"/>
                        </a:spcBef>
                        <a:spcAft>
                          <a:spcPts val="0"/>
                        </a:spcAft>
                      </a:pPr>
                      <a:r>
                        <a:rPr lang="en-US" sz="1800" dirty="0">
                          <a:effectLst/>
                        </a:rPr>
                        <a:t>Some expectations of the college learning environment. </a:t>
                      </a:r>
                      <a:endParaRPr lang="en-US">
                        <a:effectLst/>
                      </a:endParaRPr>
                    </a:p>
                  </a:txBody>
                  <a:tcPr marL="0" marR="0" marT="0" marB="0" anchor="ctr"/>
                </a:tc>
                <a:extLst>
                  <a:ext uri="{0D108BD9-81ED-4DB2-BD59-A6C34878D82A}">
                    <a16:rowId xmlns:a16="http://schemas.microsoft.com/office/drawing/2014/main" val="877292831"/>
                  </a:ext>
                </a:extLst>
              </a:tr>
              <a:tr h="237986">
                <a:tc>
                  <a:txBody>
                    <a:bodyPr/>
                    <a:lstStyle/>
                    <a:p>
                      <a:pPr marL="0" rtl="0" fontAlgn="b" latinLnBrk="0">
                        <a:spcBef>
                          <a:spcPts val="0"/>
                        </a:spcBef>
                        <a:spcAft>
                          <a:spcPts val="0"/>
                        </a:spcAft>
                      </a:pPr>
                      <a:r>
                        <a:rPr lang="en-US" sz="1800" dirty="0">
                          <a:effectLst/>
                        </a:rPr>
                        <a:t>how to be   a good student</a:t>
                      </a:r>
                      <a:endParaRPr lang="en-US" dirty="0">
                        <a:effectLst/>
                      </a:endParaRPr>
                    </a:p>
                  </a:txBody>
                  <a:tcPr marL="0" marR="0" marT="0" marB="0" anchor="ctr"/>
                </a:tc>
                <a:extLst>
                  <a:ext uri="{0D108BD9-81ED-4DB2-BD59-A6C34878D82A}">
                    <a16:rowId xmlns:a16="http://schemas.microsoft.com/office/drawing/2014/main" val="2187643010"/>
                  </a:ext>
                </a:extLst>
              </a:tr>
              <a:tr h="237986">
                <a:tc>
                  <a:txBody>
                    <a:bodyPr/>
                    <a:lstStyle/>
                    <a:p>
                      <a:pPr marL="0" rtl="0" fontAlgn="b" latinLnBrk="0">
                        <a:spcBef>
                          <a:spcPts val="0"/>
                        </a:spcBef>
                        <a:spcAft>
                          <a:spcPts val="0"/>
                        </a:spcAft>
                      </a:pPr>
                      <a:r>
                        <a:rPr lang="en-US" sz="1800" dirty="0">
                          <a:effectLst/>
                        </a:rPr>
                        <a:t>Be where you need to be and when you need to be there</a:t>
                      </a:r>
                      <a:endParaRPr lang="en-US" dirty="0">
                        <a:effectLst/>
                      </a:endParaRPr>
                    </a:p>
                  </a:txBody>
                  <a:tcPr marL="0" marR="0" marT="0" marB="0" anchor="ctr"/>
                </a:tc>
                <a:extLst>
                  <a:ext uri="{0D108BD9-81ED-4DB2-BD59-A6C34878D82A}">
                    <a16:rowId xmlns:a16="http://schemas.microsoft.com/office/drawing/2014/main" val="852801367"/>
                  </a:ext>
                </a:extLst>
              </a:tr>
              <a:tr h="237986">
                <a:tc>
                  <a:txBody>
                    <a:bodyPr/>
                    <a:lstStyle/>
                    <a:p>
                      <a:pPr marL="0" rtl="0" fontAlgn="b" latinLnBrk="0">
                        <a:spcBef>
                          <a:spcPts val="0"/>
                        </a:spcBef>
                        <a:spcAft>
                          <a:spcPts val="0"/>
                        </a:spcAft>
                      </a:pPr>
                      <a:r>
                        <a:rPr lang="en-US" sz="1800" dirty="0">
                          <a:effectLst/>
                        </a:rPr>
                        <a:t>The online classes you can take</a:t>
                      </a:r>
                      <a:endParaRPr lang="en-US" dirty="0">
                        <a:effectLst/>
                      </a:endParaRPr>
                    </a:p>
                  </a:txBody>
                  <a:tcPr marL="0" marR="0" marT="0" marB="0" anchor="ctr"/>
                </a:tc>
                <a:extLst>
                  <a:ext uri="{0D108BD9-81ED-4DB2-BD59-A6C34878D82A}">
                    <a16:rowId xmlns:a16="http://schemas.microsoft.com/office/drawing/2014/main" val="1986283443"/>
                  </a:ext>
                </a:extLst>
              </a:tr>
              <a:tr h="237986">
                <a:tc>
                  <a:txBody>
                    <a:bodyPr/>
                    <a:lstStyle/>
                    <a:p>
                      <a:pPr marL="0" rtl="0" fontAlgn="b" latinLnBrk="0">
                        <a:spcBef>
                          <a:spcPts val="0"/>
                        </a:spcBef>
                        <a:spcAft>
                          <a:spcPts val="0"/>
                        </a:spcAft>
                      </a:pPr>
                      <a:r>
                        <a:rPr lang="en-US" sz="1800" dirty="0">
                          <a:effectLst/>
                        </a:rPr>
                        <a:t>to do my best</a:t>
                      </a:r>
                      <a:endParaRPr lang="en-US" dirty="0">
                        <a:effectLst/>
                      </a:endParaRPr>
                    </a:p>
                  </a:txBody>
                  <a:tcPr marL="0" marR="0" marT="0" marB="0" anchor="ctr"/>
                </a:tc>
                <a:extLst>
                  <a:ext uri="{0D108BD9-81ED-4DB2-BD59-A6C34878D82A}">
                    <a16:rowId xmlns:a16="http://schemas.microsoft.com/office/drawing/2014/main" val="2306158218"/>
                  </a:ext>
                </a:extLst>
              </a:tr>
              <a:tr h="237986">
                <a:tc>
                  <a:txBody>
                    <a:bodyPr/>
                    <a:lstStyle/>
                    <a:p>
                      <a:pPr marL="0" rtl="0" fontAlgn="b" latinLnBrk="0">
                        <a:spcBef>
                          <a:spcPts val="0"/>
                        </a:spcBef>
                        <a:spcAft>
                          <a:spcPts val="0"/>
                        </a:spcAft>
                      </a:pPr>
                      <a:r>
                        <a:rPr lang="en-US" sz="1800" dirty="0">
                          <a:effectLst/>
                        </a:rPr>
                        <a:t>Don't be afraid to talk to your professors.</a:t>
                      </a:r>
                      <a:endParaRPr lang="en-US" dirty="0">
                        <a:effectLst/>
                      </a:endParaRPr>
                    </a:p>
                  </a:txBody>
                  <a:tcPr marL="0" marR="0" marT="0" marB="0" anchor="ctr"/>
                </a:tc>
                <a:extLst>
                  <a:ext uri="{0D108BD9-81ED-4DB2-BD59-A6C34878D82A}">
                    <a16:rowId xmlns:a16="http://schemas.microsoft.com/office/drawing/2014/main" val="3653215122"/>
                  </a:ext>
                </a:extLst>
              </a:tr>
              <a:tr h="237986">
                <a:tc>
                  <a:txBody>
                    <a:bodyPr/>
                    <a:lstStyle/>
                    <a:p>
                      <a:pPr marL="0" rtl="0" fontAlgn="b" latinLnBrk="0">
                        <a:spcBef>
                          <a:spcPts val="0"/>
                        </a:spcBef>
                        <a:spcAft>
                          <a:spcPts val="0"/>
                        </a:spcAft>
                      </a:pPr>
                      <a:r>
                        <a:rPr lang="en-US" sz="1800" dirty="0">
                          <a:effectLst/>
                        </a:rPr>
                        <a:t>Go to classes/office hours. </a:t>
                      </a:r>
                      <a:endParaRPr lang="en-US">
                        <a:effectLst/>
                      </a:endParaRPr>
                    </a:p>
                  </a:txBody>
                  <a:tcPr marL="0" marR="0" marT="0" marB="0" anchor="ctr"/>
                </a:tc>
                <a:extLst>
                  <a:ext uri="{0D108BD9-81ED-4DB2-BD59-A6C34878D82A}">
                    <a16:rowId xmlns:a16="http://schemas.microsoft.com/office/drawing/2014/main" val="3357130493"/>
                  </a:ext>
                </a:extLst>
              </a:tr>
              <a:tr h="237986">
                <a:tc>
                  <a:txBody>
                    <a:bodyPr/>
                    <a:lstStyle/>
                    <a:p>
                      <a:pPr marL="0" rtl="0" fontAlgn="b" latinLnBrk="0">
                        <a:spcBef>
                          <a:spcPts val="0"/>
                        </a:spcBef>
                        <a:spcAft>
                          <a:spcPts val="0"/>
                        </a:spcAft>
                      </a:pPr>
                      <a:r>
                        <a:rPr lang="en-US" sz="1800" dirty="0">
                          <a:effectLst/>
                        </a:rPr>
                        <a:t>It is important to go above and beyond</a:t>
                      </a:r>
                      <a:endParaRPr lang="en-US" dirty="0">
                        <a:effectLst/>
                      </a:endParaRPr>
                    </a:p>
                  </a:txBody>
                  <a:tcPr marL="0" marR="0" marT="0" marB="0" anchor="ctr"/>
                </a:tc>
                <a:extLst>
                  <a:ext uri="{0D108BD9-81ED-4DB2-BD59-A6C34878D82A}">
                    <a16:rowId xmlns:a16="http://schemas.microsoft.com/office/drawing/2014/main" val="1552379317"/>
                  </a:ext>
                </a:extLst>
              </a:tr>
              <a:tr h="237986">
                <a:tc>
                  <a:txBody>
                    <a:bodyPr/>
                    <a:lstStyle/>
                    <a:p>
                      <a:pPr marL="0" rtl="0" fontAlgn="b" latinLnBrk="0">
                        <a:spcBef>
                          <a:spcPts val="0"/>
                        </a:spcBef>
                        <a:spcAft>
                          <a:spcPts val="0"/>
                        </a:spcAft>
                      </a:pPr>
                      <a:r>
                        <a:rPr lang="en-US" sz="1800" dirty="0">
                          <a:effectLst/>
                        </a:rPr>
                        <a:t>Can't remember</a:t>
                      </a:r>
                      <a:endParaRPr lang="en-US" dirty="0">
                        <a:effectLst/>
                      </a:endParaRPr>
                    </a:p>
                  </a:txBody>
                  <a:tcPr marL="0" marR="0" marT="0" marB="0" anchor="ctr"/>
                </a:tc>
                <a:extLst>
                  <a:ext uri="{0D108BD9-81ED-4DB2-BD59-A6C34878D82A}">
                    <a16:rowId xmlns:a16="http://schemas.microsoft.com/office/drawing/2014/main" val="616758367"/>
                  </a:ext>
                </a:extLst>
              </a:tr>
            </a:tbl>
          </a:graphicData>
        </a:graphic>
      </p:graphicFrame>
      <p:sp>
        <p:nvSpPr>
          <p:cNvPr id="4" name="Footer Placeholder 3">
            <a:extLst>
              <a:ext uri="{FF2B5EF4-FFF2-40B4-BE49-F238E27FC236}">
                <a16:creationId xmlns:a16="http://schemas.microsoft.com/office/drawing/2014/main" id="{848CF760-621A-4E69-A9E6-E81E139302B6}"/>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179383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2EED7-7B04-4B96-ADA8-C251F0C41FA5}"/>
              </a:ext>
            </a:extLst>
          </p:cNvPr>
          <p:cNvSpPr>
            <a:spLocks noGrp="1"/>
          </p:cNvSpPr>
          <p:nvPr>
            <p:ph type="title"/>
          </p:nvPr>
        </p:nvSpPr>
        <p:spPr/>
        <p:txBody>
          <a:bodyPr/>
          <a:lstStyle/>
          <a:p>
            <a:r>
              <a:rPr lang="en-US">
                <a:cs typeface="Arial"/>
              </a:rPr>
              <a:t>Emerging Categories</a:t>
            </a:r>
            <a:endParaRPr lang="en-US"/>
          </a:p>
        </p:txBody>
      </p:sp>
      <p:graphicFrame>
        <p:nvGraphicFramePr>
          <p:cNvPr id="6" name="Content Placeholder 5">
            <a:extLst>
              <a:ext uri="{FF2B5EF4-FFF2-40B4-BE49-F238E27FC236}">
                <a16:creationId xmlns:a16="http://schemas.microsoft.com/office/drawing/2014/main" id="{6BC219C2-AABE-43D2-96BD-41FC078A4BDB}"/>
              </a:ext>
            </a:extLst>
          </p:cNvPr>
          <p:cNvGraphicFramePr>
            <a:graphicFrameLocks noGrp="1"/>
          </p:cNvGraphicFramePr>
          <p:nvPr>
            <p:ph idx="1"/>
            <p:extLst>
              <p:ext uri="{D42A27DB-BD31-4B8C-83A1-F6EECF244321}">
                <p14:modId xmlns:p14="http://schemas.microsoft.com/office/powerpoint/2010/main" val="2888243858"/>
              </p:ext>
            </p:extLst>
          </p:nvPr>
        </p:nvGraphicFramePr>
        <p:xfrm>
          <a:off x="628650" y="1825625"/>
          <a:ext cx="7886700" cy="2123313"/>
        </p:xfrm>
        <a:graphic>
          <a:graphicData uri="http://schemas.openxmlformats.org/drawingml/2006/table">
            <a:tbl>
              <a:tblPr firstRow="1" firstCol="1" bandRow="1">
                <a:tableStyleId>{B301B821-A1FF-4177-AEE7-76D212191A09}</a:tableStyleId>
              </a:tblPr>
              <a:tblGrid>
                <a:gridCol w="5330825">
                  <a:extLst>
                    <a:ext uri="{9D8B030D-6E8A-4147-A177-3AD203B41FA5}">
                      <a16:colId xmlns:a16="http://schemas.microsoft.com/office/drawing/2014/main" val="1101677268"/>
                    </a:ext>
                  </a:extLst>
                </a:gridCol>
                <a:gridCol w="2555875">
                  <a:extLst>
                    <a:ext uri="{9D8B030D-6E8A-4147-A177-3AD203B41FA5}">
                      <a16:colId xmlns:a16="http://schemas.microsoft.com/office/drawing/2014/main" val="2807294404"/>
                    </a:ext>
                  </a:extLst>
                </a:gridCol>
              </a:tblGrid>
              <a:tr h="349377">
                <a:tc>
                  <a:txBody>
                    <a:bodyPr/>
                    <a:lstStyle/>
                    <a:p>
                      <a:pPr marL="0" marR="0" rtl="0" latinLnBrk="0">
                        <a:lnSpc>
                          <a:spcPct val="115000"/>
                        </a:lnSpc>
                        <a:spcBef>
                          <a:spcPts val="0"/>
                        </a:spcBef>
                        <a:spcAft>
                          <a:spcPts val="0"/>
                        </a:spcAft>
                      </a:pPr>
                      <a:r>
                        <a:rPr lang="en-US" sz="2000">
                          <a:effectLst/>
                        </a:rPr>
                        <a:t>Theme</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a:effectLst/>
                        </a:rPr>
                        <a:t>Code</a:t>
                      </a:r>
                      <a:endParaRPr lang="en-US">
                        <a:effectLst/>
                      </a:endParaRPr>
                    </a:p>
                  </a:txBody>
                  <a:tcPr marL="0" marR="0" marT="0" marB="0" anchor="ctr"/>
                </a:tc>
                <a:extLst>
                  <a:ext uri="{0D108BD9-81ED-4DB2-BD59-A6C34878D82A}">
                    <a16:rowId xmlns:a16="http://schemas.microsoft.com/office/drawing/2014/main" val="1449474506"/>
                  </a:ext>
                </a:extLst>
              </a:tr>
              <a:tr h="349377">
                <a:tc>
                  <a:txBody>
                    <a:bodyPr/>
                    <a:lstStyle/>
                    <a:p>
                      <a:pPr marL="0" marR="0" rtl="0" latinLnBrk="0">
                        <a:lnSpc>
                          <a:spcPct val="115000"/>
                        </a:lnSpc>
                        <a:spcBef>
                          <a:spcPts val="0"/>
                        </a:spcBef>
                        <a:spcAft>
                          <a:spcPts val="0"/>
                        </a:spcAft>
                      </a:pPr>
                      <a:r>
                        <a:rPr lang="en-US" sz="1800" b="0">
                          <a:effectLst/>
                        </a:rPr>
                        <a:t>Academic behaviors/skills</a:t>
                      </a:r>
                      <a:endParaRPr lang="en-US" b="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a:effectLst/>
                        </a:rPr>
                        <a:t>1</a:t>
                      </a:r>
                      <a:endParaRPr lang="en-US">
                        <a:effectLst/>
                      </a:endParaRPr>
                    </a:p>
                  </a:txBody>
                  <a:tcPr marL="0" marR="0" marT="0" marB="0" anchor="ctr"/>
                </a:tc>
                <a:extLst>
                  <a:ext uri="{0D108BD9-81ED-4DB2-BD59-A6C34878D82A}">
                    <a16:rowId xmlns:a16="http://schemas.microsoft.com/office/drawing/2014/main" val="676580606"/>
                  </a:ext>
                </a:extLst>
              </a:tr>
              <a:tr h="349377">
                <a:tc>
                  <a:txBody>
                    <a:bodyPr/>
                    <a:lstStyle/>
                    <a:p>
                      <a:pPr marL="0" marR="0" rtl="0" latinLnBrk="0">
                        <a:lnSpc>
                          <a:spcPct val="115000"/>
                        </a:lnSpc>
                        <a:spcBef>
                          <a:spcPts val="0"/>
                        </a:spcBef>
                        <a:spcAft>
                          <a:spcPts val="0"/>
                        </a:spcAft>
                      </a:pPr>
                      <a:r>
                        <a:rPr lang="en-US" sz="1800" b="0">
                          <a:effectLst/>
                        </a:rPr>
                        <a:t>Professors/TAs (office hours, get to know them)</a:t>
                      </a:r>
                      <a:endParaRPr lang="en-US" b="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a:effectLst/>
                        </a:rPr>
                        <a:t>2</a:t>
                      </a:r>
                      <a:endParaRPr lang="en-US">
                        <a:effectLst/>
                      </a:endParaRPr>
                    </a:p>
                  </a:txBody>
                  <a:tcPr marL="0" marR="0" marT="0" marB="0" anchor="ctr"/>
                </a:tc>
                <a:extLst>
                  <a:ext uri="{0D108BD9-81ED-4DB2-BD59-A6C34878D82A}">
                    <a16:rowId xmlns:a16="http://schemas.microsoft.com/office/drawing/2014/main" val="2113943193"/>
                  </a:ext>
                </a:extLst>
              </a:tr>
              <a:tr h="370713">
                <a:tc>
                  <a:txBody>
                    <a:bodyPr/>
                    <a:lstStyle/>
                    <a:p>
                      <a:pPr marL="0" marR="0" rtl="0" latinLnBrk="0">
                        <a:lnSpc>
                          <a:spcPct val="115000"/>
                        </a:lnSpc>
                        <a:spcBef>
                          <a:spcPts val="0"/>
                        </a:spcBef>
                        <a:spcAft>
                          <a:spcPts val="0"/>
                        </a:spcAft>
                      </a:pPr>
                      <a:r>
                        <a:rPr lang="en-US" sz="1800" b="0">
                          <a:effectLst/>
                        </a:rPr>
                        <a:t>Expectations (class, academics, professors)</a:t>
                      </a:r>
                      <a:endParaRPr lang="en-US" b="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a:effectLst/>
                        </a:rPr>
                        <a:t>3</a:t>
                      </a:r>
                      <a:endParaRPr lang="en-US">
                        <a:effectLst/>
                      </a:endParaRPr>
                    </a:p>
                  </a:txBody>
                  <a:tcPr marL="0" marR="0" marT="0" marB="0" anchor="ctr"/>
                </a:tc>
                <a:extLst>
                  <a:ext uri="{0D108BD9-81ED-4DB2-BD59-A6C34878D82A}">
                    <a16:rowId xmlns:a16="http://schemas.microsoft.com/office/drawing/2014/main" val="3860461724"/>
                  </a:ext>
                </a:extLst>
              </a:tr>
              <a:tr h="349377">
                <a:tc>
                  <a:txBody>
                    <a:bodyPr/>
                    <a:lstStyle/>
                    <a:p>
                      <a:pPr marL="0" marR="0" rtl="0" latinLnBrk="0">
                        <a:lnSpc>
                          <a:spcPct val="115000"/>
                        </a:lnSpc>
                        <a:spcBef>
                          <a:spcPts val="0"/>
                        </a:spcBef>
                        <a:spcAft>
                          <a:spcPts val="0"/>
                        </a:spcAft>
                      </a:pPr>
                      <a:r>
                        <a:rPr lang="en-US" sz="1800" b="0">
                          <a:effectLst/>
                        </a:rPr>
                        <a:t>Challenge yourself</a:t>
                      </a:r>
                      <a:endParaRPr lang="en-US" b="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a:effectLst/>
                        </a:rPr>
                        <a:t>4</a:t>
                      </a:r>
                      <a:endParaRPr lang="en-US">
                        <a:effectLst/>
                      </a:endParaRPr>
                    </a:p>
                  </a:txBody>
                  <a:tcPr marL="0" marR="0" marT="0" marB="0" anchor="ctr"/>
                </a:tc>
                <a:extLst>
                  <a:ext uri="{0D108BD9-81ED-4DB2-BD59-A6C34878D82A}">
                    <a16:rowId xmlns:a16="http://schemas.microsoft.com/office/drawing/2014/main" val="886454852"/>
                  </a:ext>
                </a:extLst>
              </a:tr>
              <a:tr h="349377">
                <a:tc>
                  <a:txBody>
                    <a:bodyPr/>
                    <a:lstStyle/>
                    <a:p>
                      <a:pPr marL="0" marR="0" rtl="0" latinLnBrk="0">
                        <a:lnSpc>
                          <a:spcPct val="115000"/>
                        </a:lnSpc>
                        <a:spcBef>
                          <a:spcPts val="0"/>
                        </a:spcBef>
                        <a:spcAft>
                          <a:spcPts val="0"/>
                        </a:spcAft>
                      </a:pPr>
                      <a:r>
                        <a:rPr lang="en-US" sz="1800" b="0">
                          <a:effectLst/>
                        </a:rPr>
                        <a:t>Don’t remember</a:t>
                      </a:r>
                      <a:endParaRPr lang="en-US" b="0">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a:effectLst/>
                        </a:rPr>
                        <a:t>5</a:t>
                      </a:r>
                      <a:endParaRPr lang="en-US">
                        <a:effectLst/>
                      </a:endParaRPr>
                    </a:p>
                  </a:txBody>
                  <a:tcPr marL="0" marR="0" marT="0" marB="0" anchor="ctr"/>
                </a:tc>
                <a:extLst>
                  <a:ext uri="{0D108BD9-81ED-4DB2-BD59-A6C34878D82A}">
                    <a16:rowId xmlns:a16="http://schemas.microsoft.com/office/drawing/2014/main" val="2695500013"/>
                  </a:ext>
                </a:extLst>
              </a:tr>
            </a:tbl>
          </a:graphicData>
        </a:graphic>
      </p:graphicFrame>
      <p:sp>
        <p:nvSpPr>
          <p:cNvPr id="4" name="Footer Placeholder 3">
            <a:extLst>
              <a:ext uri="{FF2B5EF4-FFF2-40B4-BE49-F238E27FC236}">
                <a16:creationId xmlns:a16="http://schemas.microsoft.com/office/drawing/2014/main" id="{8134656F-AFFD-496B-9793-F0BED4736901}"/>
              </a:ext>
            </a:extLst>
          </p:cNvPr>
          <p:cNvSpPr>
            <a:spLocks noGrp="1"/>
          </p:cNvSpPr>
          <p:nvPr>
            <p:ph type="ftr" sz="quarter" idx="10"/>
          </p:nvPr>
        </p:nvSpPr>
        <p:spPr/>
        <p:txBody>
          <a:bodyPr/>
          <a:lstStyle/>
          <a:p>
            <a:r>
              <a:rPr lang="en-US"/>
              <a:t>Assessment, Improvement, &amp; Research</a:t>
            </a:r>
          </a:p>
        </p:txBody>
      </p:sp>
      <p:graphicFrame>
        <p:nvGraphicFramePr>
          <p:cNvPr id="8" name="Table 7">
            <a:extLst>
              <a:ext uri="{FF2B5EF4-FFF2-40B4-BE49-F238E27FC236}">
                <a16:creationId xmlns:a16="http://schemas.microsoft.com/office/drawing/2014/main" id="{E8F51A49-32E1-4E2E-AFF9-AF6A1547BA6F}"/>
              </a:ext>
            </a:extLst>
          </p:cNvPr>
          <p:cNvGraphicFramePr>
            <a:graphicFrameLocks noGrp="1"/>
          </p:cNvGraphicFramePr>
          <p:nvPr>
            <p:extLst>
              <p:ext uri="{D42A27DB-BD31-4B8C-83A1-F6EECF244321}">
                <p14:modId xmlns:p14="http://schemas.microsoft.com/office/powerpoint/2010/main" val="404697863"/>
              </p:ext>
            </p:extLst>
          </p:nvPr>
        </p:nvGraphicFramePr>
        <p:xfrm>
          <a:off x="611862" y="4206214"/>
          <a:ext cx="8077200" cy="1535176"/>
        </p:xfrm>
        <a:graphic>
          <a:graphicData uri="http://schemas.openxmlformats.org/drawingml/2006/table">
            <a:tbl>
              <a:tblPr firstRow="1" bandRow="1">
                <a:tableStyleId>{5C22544A-7EE6-4342-B048-85BDC9FD1C3A}</a:tableStyleId>
              </a:tblPr>
              <a:tblGrid>
                <a:gridCol w="1308100">
                  <a:extLst>
                    <a:ext uri="{9D8B030D-6E8A-4147-A177-3AD203B41FA5}">
                      <a16:colId xmlns:a16="http://schemas.microsoft.com/office/drawing/2014/main" val="1015683460"/>
                    </a:ext>
                  </a:extLst>
                </a:gridCol>
                <a:gridCol w="6769100">
                  <a:extLst>
                    <a:ext uri="{9D8B030D-6E8A-4147-A177-3AD203B41FA5}">
                      <a16:colId xmlns:a16="http://schemas.microsoft.com/office/drawing/2014/main" val="4273828680"/>
                    </a:ext>
                  </a:extLst>
                </a:gridCol>
              </a:tblGrid>
              <a:tr h="375412">
                <a:tc>
                  <a:txBody>
                    <a:bodyPr/>
                    <a:lstStyle/>
                    <a:p>
                      <a:pPr marL="0" algn="l" rtl="0" eaLnBrk="1" latinLnBrk="0" hangingPunct="1">
                        <a:spcBef>
                          <a:spcPts val="0"/>
                        </a:spcBef>
                        <a:spcAft>
                          <a:spcPts val="0"/>
                        </a:spcAft>
                      </a:pPr>
                      <a:r>
                        <a:rPr lang="en-US" sz="1800" kern="1200">
                          <a:effectLst/>
                        </a:rPr>
                        <a:t>Code</a:t>
                      </a:r>
                      <a:endParaRPr lang="en-US">
                        <a:effectLst/>
                      </a:endParaRPr>
                    </a:p>
                  </a:txBody>
                  <a:tcPr marL="0" marR="0" marT="0" marB="0" anchor="ctr"/>
                </a:tc>
                <a:tc>
                  <a:txBody>
                    <a:bodyPr/>
                    <a:lstStyle/>
                    <a:p>
                      <a:pPr marL="0" algn="l" rtl="0" eaLnBrk="1" latinLnBrk="0" hangingPunct="1">
                        <a:spcBef>
                          <a:spcPts val="0"/>
                        </a:spcBef>
                        <a:spcAft>
                          <a:spcPts val="0"/>
                        </a:spcAft>
                      </a:pPr>
                      <a:r>
                        <a:rPr lang="en-US" sz="1800" kern="1200">
                          <a:effectLst/>
                        </a:rPr>
                        <a:t>Response</a:t>
                      </a:r>
                      <a:endParaRPr lang="en-US">
                        <a:effectLst/>
                      </a:endParaRPr>
                    </a:p>
                  </a:txBody>
                  <a:tcPr marL="0" marR="0" marT="0" marB="0" anchor="ctr"/>
                </a:tc>
                <a:extLst>
                  <a:ext uri="{0D108BD9-81ED-4DB2-BD59-A6C34878D82A}">
                    <a16:rowId xmlns:a16="http://schemas.microsoft.com/office/drawing/2014/main" val="2835198628"/>
                  </a:ext>
                </a:extLst>
              </a:tr>
              <a:tr h="375412">
                <a:tc>
                  <a:txBody>
                    <a:bodyPr/>
                    <a:lstStyle/>
                    <a:p>
                      <a:pPr marL="0" algn="l" rtl="0" eaLnBrk="1" latinLnBrk="0" hangingPunct="1">
                        <a:spcBef>
                          <a:spcPts val="0"/>
                        </a:spcBef>
                        <a:spcAft>
                          <a:spcPts val="0"/>
                        </a:spcAft>
                      </a:pPr>
                      <a:r>
                        <a:rPr lang="en-US" sz="1800" kern="1200">
                          <a:effectLst/>
                        </a:rPr>
                        <a:t>2</a:t>
                      </a:r>
                      <a:endParaRPr lang="en-US">
                        <a:effectLst/>
                      </a:endParaRPr>
                    </a:p>
                  </a:txBody>
                  <a:tcPr marL="0" marR="0" marT="0" marB="0" anchor="ctr"/>
                </a:tc>
                <a:tc>
                  <a:txBody>
                    <a:bodyPr/>
                    <a:lstStyle/>
                    <a:p>
                      <a:pPr marL="0" marR="0" indent="0" algn="l" rtl="0" eaLnBrk="1" fontAlgn="auto" latinLnBrk="0" hangingPunct="1">
                        <a:spcBef>
                          <a:spcPts val="0"/>
                        </a:spcBef>
                        <a:spcAft>
                          <a:spcPts val="0"/>
                        </a:spcAft>
                      </a:pPr>
                      <a:r>
                        <a:rPr lang="en-US" sz="1800" kern="1200">
                          <a:effectLst/>
                        </a:rPr>
                        <a:t>To go to my professor's office hours</a:t>
                      </a:r>
                      <a:endParaRPr lang="en-US">
                        <a:effectLst/>
                      </a:endParaRPr>
                    </a:p>
                  </a:txBody>
                  <a:tcPr marL="0" marR="0" marT="0" marB="0" anchor="ctr"/>
                </a:tc>
                <a:extLst>
                  <a:ext uri="{0D108BD9-81ED-4DB2-BD59-A6C34878D82A}">
                    <a16:rowId xmlns:a16="http://schemas.microsoft.com/office/drawing/2014/main" val="836816721"/>
                  </a:ext>
                </a:extLst>
              </a:tr>
              <a:tr h="392176">
                <a:tc>
                  <a:txBody>
                    <a:bodyPr/>
                    <a:lstStyle/>
                    <a:p>
                      <a:pPr marL="0" algn="l" rtl="0" eaLnBrk="1" latinLnBrk="0" hangingPunct="1">
                        <a:spcBef>
                          <a:spcPts val="0"/>
                        </a:spcBef>
                        <a:spcAft>
                          <a:spcPts val="0"/>
                        </a:spcAft>
                      </a:pPr>
                      <a:r>
                        <a:rPr lang="en-US" sz="1800" kern="1200">
                          <a:effectLst/>
                        </a:rPr>
                        <a:t>3</a:t>
                      </a:r>
                      <a:endParaRPr lang="en-US">
                        <a:effectLst/>
                      </a:endParaRPr>
                    </a:p>
                  </a:txBody>
                  <a:tcPr marL="0" marR="0" marT="0" marB="0" anchor="ctr"/>
                </a:tc>
                <a:tc>
                  <a:txBody>
                    <a:bodyPr/>
                    <a:lstStyle/>
                    <a:p>
                      <a:pPr marL="0" algn="l" rtl="0" eaLnBrk="1" fontAlgn="b" latinLnBrk="0" hangingPunct="1">
                        <a:spcBef>
                          <a:spcPts val="0"/>
                        </a:spcBef>
                        <a:spcAft>
                          <a:spcPts val="0"/>
                        </a:spcAft>
                      </a:pPr>
                      <a:r>
                        <a:rPr lang="en-US" sz="1800" kern="1200">
                          <a:effectLst/>
                        </a:rPr>
                        <a:t>Some expectations of the college learning environment. </a:t>
                      </a:r>
                      <a:endParaRPr lang="en-US">
                        <a:effectLst/>
                      </a:endParaRPr>
                    </a:p>
                  </a:txBody>
                  <a:tcPr marL="0" marR="0" marT="0" marB="0" anchor="ctr"/>
                </a:tc>
                <a:extLst>
                  <a:ext uri="{0D108BD9-81ED-4DB2-BD59-A6C34878D82A}">
                    <a16:rowId xmlns:a16="http://schemas.microsoft.com/office/drawing/2014/main" val="3290276453"/>
                  </a:ext>
                </a:extLst>
              </a:tr>
              <a:tr h="392176">
                <a:tc>
                  <a:txBody>
                    <a:bodyPr/>
                    <a:lstStyle/>
                    <a:p>
                      <a:pPr marL="0" algn="l" rtl="0" eaLnBrk="1" latinLnBrk="0" hangingPunct="1">
                        <a:spcBef>
                          <a:spcPts val="0"/>
                        </a:spcBef>
                        <a:spcAft>
                          <a:spcPts val="0"/>
                        </a:spcAft>
                      </a:pPr>
                      <a:r>
                        <a:rPr lang="en-US" sz="1800" kern="1200">
                          <a:effectLst/>
                        </a:rPr>
                        <a:t>4     2</a:t>
                      </a:r>
                      <a:endParaRPr lang="en-US">
                        <a:effectLst/>
                      </a:endParaRPr>
                    </a:p>
                  </a:txBody>
                  <a:tcPr marL="0" marR="0" marT="0" marB="0" anchor="ctr"/>
                </a:tc>
                <a:tc>
                  <a:txBody>
                    <a:bodyPr/>
                    <a:lstStyle/>
                    <a:p>
                      <a:pPr marL="0" marR="0" indent="0" algn="l" rtl="0" eaLnBrk="1" fontAlgn="b" latinLnBrk="0" hangingPunct="1">
                        <a:spcBef>
                          <a:spcPts val="0"/>
                        </a:spcBef>
                        <a:spcAft>
                          <a:spcPts val="0"/>
                        </a:spcAft>
                      </a:pPr>
                      <a:r>
                        <a:rPr lang="en-US" sz="1800" kern="1200">
                          <a:effectLst/>
                        </a:rPr>
                        <a:t>To challenge myself and talk to my professors</a:t>
                      </a:r>
                      <a:endParaRPr lang="en-US">
                        <a:effectLst/>
                      </a:endParaRPr>
                    </a:p>
                  </a:txBody>
                  <a:tcPr marL="0" marR="0" marT="0" marB="0" anchor="ctr"/>
                </a:tc>
                <a:extLst>
                  <a:ext uri="{0D108BD9-81ED-4DB2-BD59-A6C34878D82A}">
                    <a16:rowId xmlns:a16="http://schemas.microsoft.com/office/drawing/2014/main" val="508279245"/>
                  </a:ext>
                </a:extLst>
              </a:tr>
            </a:tbl>
          </a:graphicData>
        </a:graphic>
      </p:graphicFrame>
    </p:spTree>
    <p:extLst>
      <p:ext uri="{BB962C8B-B14F-4D97-AF65-F5344CB8AC3E}">
        <p14:creationId xmlns:p14="http://schemas.microsoft.com/office/powerpoint/2010/main" val="1547966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CA2C-4AFD-4846-BA3E-170DA88E19AC}"/>
              </a:ext>
            </a:extLst>
          </p:cNvPr>
          <p:cNvSpPr>
            <a:spLocks noGrp="1"/>
          </p:cNvSpPr>
          <p:nvPr>
            <p:ph type="title"/>
          </p:nvPr>
        </p:nvSpPr>
        <p:spPr/>
        <p:txBody>
          <a:bodyPr/>
          <a:lstStyle/>
          <a:p>
            <a:r>
              <a:rPr lang="en-US">
                <a:cs typeface="Arial"/>
              </a:rPr>
              <a:t>Tips</a:t>
            </a:r>
            <a:endParaRPr lang="en-US"/>
          </a:p>
        </p:txBody>
      </p:sp>
      <p:sp>
        <p:nvSpPr>
          <p:cNvPr id="3" name="Content Placeholder 2">
            <a:extLst>
              <a:ext uri="{FF2B5EF4-FFF2-40B4-BE49-F238E27FC236}">
                <a16:creationId xmlns:a16="http://schemas.microsoft.com/office/drawing/2014/main" id="{D2AFF12F-525D-4A36-97F5-6B66CCC70BA7}"/>
              </a:ext>
            </a:extLst>
          </p:cNvPr>
          <p:cNvSpPr>
            <a:spLocks noGrp="1"/>
          </p:cNvSpPr>
          <p:nvPr>
            <p:ph idx="1"/>
          </p:nvPr>
        </p:nvSpPr>
        <p:spPr/>
        <p:txBody>
          <a:bodyPr vert="horz" lIns="91440" tIns="45720" rIns="91440" bIns="45720" rtlCol="0" anchor="t">
            <a:normAutofit/>
          </a:bodyPr>
          <a:lstStyle/>
          <a:p>
            <a:r>
              <a:rPr lang="en-US">
                <a:ea typeface="+mn-lt"/>
                <a:cs typeface="+mn-lt"/>
              </a:rPr>
              <a:t>Make a note and revisit later</a:t>
            </a:r>
            <a:endParaRPr lang="en-US">
              <a:cs typeface="Arial" panose="020B0604020202020204"/>
            </a:endParaRPr>
          </a:p>
          <a:p>
            <a:endParaRPr lang="en-US" sz="1000" dirty="0">
              <a:ea typeface="+mn-lt"/>
              <a:cs typeface="+mn-lt"/>
            </a:endParaRPr>
          </a:p>
          <a:p>
            <a:r>
              <a:rPr lang="en-US">
                <a:ea typeface="+mn-lt"/>
                <a:cs typeface="+mn-lt"/>
              </a:rPr>
              <a:t>“Other Category”</a:t>
            </a:r>
            <a:endParaRPr lang="en-US">
              <a:cs typeface="Arial"/>
            </a:endParaRPr>
          </a:p>
          <a:p>
            <a:pPr lvl="1"/>
            <a:r>
              <a:rPr lang="en-US">
                <a:ea typeface="+mn-lt"/>
                <a:cs typeface="+mn-lt"/>
              </a:rPr>
              <a:t>Question: What is one thing you learned from the Excel session?</a:t>
            </a:r>
            <a:endParaRPr lang="en-US">
              <a:cs typeface="Arial"/>
            </a:endParaRPr>
          </a:p>
          <a:p>
            <a:pPr lvl="2" indent="-342900"/>
            <a:r>
              <a:rPr lang="en-US">
                <a:ea typeface="+mn-lt"/>
                <a:cs typeface="+mn-lt"/>
              </a:rPr>
              <a:t>“The leader gave her own input so it calmed down some of the nerves.”</a:t>
            </a:r>
            <a:endParaRPr lang="en-US">
              <a:cs typeface="Arial" panose="020B0604020202020204"/>
            </a:endParaRPr>
          </a:p>
          <a:p>
            <a:pPr lvl="2" indent="-342900"/>
            <a:endParaRPr lang="en-US" dirty="0">
              <a:ea typeface="+mn-lt"/>
              <a:cs typeface="+mn-lt"/>
            </a:endParaRPr>
          </a:p>
          <a:p>
            <a:r>
              <a:rPr lang="en-US">
                <a:ea typeface="+mn-lt"/>
                <a:cs typeface="+mn-lt"/>
              </a:rPr>
              <a:t>“Junk” Category</a:t>
            </a:r>
            <a:endParaRPr lang="en-US"/>
          </a:p>
          <a:p>
            <a:pPr lvl="1">
              <a:spcAft>
                <a:spcPts val="450"/>
              </a:spcAft>
            </a:pPr>
            <a:r>
              <a:rPr lang="en-US">
                <a:ea typeface="+mn-lt"/>
                <a:cs typeface="+mn-lt"/>
              </a:rPr>
              <a:t>Question: What do you like most about college?</a:t>
            </a:r>
            <a:endParaRPr lang="en-US">
              <a:cs typeface="Arial"/>
            </a:endParaRPr>
          </a:p>
          <a:p>
            <a:pPr lvl="2"/>
            <a:r>
              <a:rPr lang="en-US">
                <a:ea typeface="+mn-lt"/>
                <a:cs typeface="+mn-lt"/>
              </a:rPr>
              <a:t>“My biceps.”</a:t>
            </a:r>
            <a:endParaRPr lang="en-US">
              <a:cs typeface="Arial" panose="020B0604020202020204"/>
            </a:endParaRPr>
          </a:p>
          <a:p>
            <a:endParaRPr lang="en-US" dirty="0">
              <a:cs typeface="Arial"/>
            </a:endParaRPr>
          </a:p>
        </p:txBody>
      </p:sp>
      <p:sp>
        <p:nvSpPr>
          <p:cNvPr id="4" name="Footer Placeholder 3">
            <a:extLst>
              <a:ext uri="{FF2B5EF4-FFF2-40B4-BE49-F238E27FC236}">
                <a16:creationId xmlns:a16="http://schemas.microsoft.com/office/drawing/2014/main" id="{CF30D438-6BF2-433C-89DC-1F568AC02E02}"/>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131653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62100-3FD5-4DE3-96FB-3C0A8A8D0CC7}"/>
              </a:ext>
            </a:extLst>
          </p:cNvPr>
          <p:cNvSpPr>
            <a:spLocks noGrp="1"/>
          </p:cNvSpPr>
          <p:nvPr>
            <p:ph type="title"/>
          </p:nvPr>
        </p:nvSpPr>
        <p:spPr/>
        <p:txBody>
          <a:bodyPr/>
          <a:lstStyle/>
          <a:p>
            <a:r>
              <a:rPr lang="en-US" dirty="0">
                <a:cs typeface="Arial"/>
              </a:rPr>
              <a:t>What is one thing you learned from the Excel session?</a:t>
            </a:r>
            <a:endParaRPr lang="en-US" dirty="0"/>
          </a:p>
        </p:txBody>
      </p:sp>
      <p:graphicFrame>
        <p:nvGraphicFramePr>
          <p:cNvPr id="6" name="Content Placeholder 5">
            <a:extLst>
              <a:ext uri="{FF2B5EF4-FFF2-40B4-BE49-F238E27FC236}">
                <a16:creationId xmlns:a16="http://schemas.microsoft.com/office/drawing/2014/main" id="{F8F9FD75-BC04-49F3-8C28-366F8C322E90}"/>
              </a:ext>
            </a:extLst>
          </p:cNvPr>
          <p:cNvGraphicFramePr>
            <a:graphicFrameLocks noGrp="1"/>
          </p:cNvGraphicFramePr>
          <p:nvPr>
            <p:ph idx="1"/>
            <p:extLst>
              <p:ext uri="{D42A27DB-BD31-4B8C-83A1-F6EECF244321}">
                <p14:modId xmlns:p14="http://schemas.microsoft.com/office/powerpoint/2010/main" val="25816038"/>
              </p:ext>
            </p:extLst>
          </p:nvPr>
        </p:nvGraphicFramePr>
        <p:xfrm>
          <a:off x="618067" y="1582258"/>
          <a:ext cx="7886700" cy="4246626"/>
        </p:xfrm>
        <a:graphic>
          <a:graphicData uri="http://schemas.openxmlformats.org/drawingml/2006/table">
            <a:tbl>
              <a:tblPr firstRow="1" firstCol="1" bandRow="1">
                <a:tableStyleId>{5940675A-B579-460E-94D1-54222C63F5DA}</a:tableStyleId>
              </a:tblPr>
              <a:tblGrid>
                <a:gridCol w="5330825">
                  <a:extLst>
                    <a:ext uri="{9D8B030D-6E8A-4147-A177-3AD203B41FA5}">
                      <a16:colId xmlns:a16="http://schemas.microsoft.com/office/drawing/2014/main" val="3085075164"/>
                    </a:ext>
                  </a:extLst>
                </a:gridCol>
                <a:gridCol w="2555875">
                  <a:extLst>
                    <a:ext uri="{9D8B030D-6E8A-4147-A177-3AD203B41FA5}">
                      <a16:colId xmlns:a16="http://schemas.microsoft.com/office/drawing/2014/main" val="2359533788"/>
                    </a:ext>
                  </a:extLst>
                </a:gridCol>
              </a:tblGrid>
              <a:tr h="349377">
                <a:tc>
                  <a:txBody>
                    <a:bodyPr/>
                    <a:lstStyle/>
                    <a:p>
                      <a:pPr marL="0" marR="0" rtl="0" latinLnBrk="0">
                        <a:lnSpc>
                          <a:spcPct val="115000"/>
                        </a:lnSpc>
                        <a:spcBef>
                          <a:spcPts val="0"/>
                        </a:spcBef>
                        <a:spcAft>
                          <a:spcPts val="0"/>
                        </a:spcAft>
                      </a:pPr>
                      <a:r>
                        <a:rPr lang="en-US" sz="2000" b="1" kern="1200" dirty="0">
                          <a:effectLst/>
                        </a:rPr>
                        <a:t>Themes</a:t>
                      </a:r>
                      <a:endParaRPr lang="en-US" b="1">
                        <a:effectLst/>
                      </a:endParaRPr>
                    </a:p>
                  </a:txBody>
                  <a:tcPr marL="0" marR="0" marT="0" marB="0" anchor="ctr">
                    <a:solidFill>
                      <a:schemeClr val="accent1"/>
                    </a:solidFill>
                  </a:tcPr>
                </a:tc>
                <a:tc>
                  <a:txBody>
                    <a:bodyPr/>
                    <a:lstStyle/>
                    <a:p>
                      <a:pPr marL="0" marR="0" algn="ctr" rtl="0" eaLnBrk="1" latinLnBrk="0" hangingPunct="1">
                        <a:lnSpc>
                          <a:spcPct val="115000"/>
                        </a:lnSpc>
                        <a:spcBef>
                          <a:spcPts val="0"/>
                        </a:spcBef>
                        <a:spcAft>
                          <a:spcPts val="0"/>
                        </a:spcAft>
                      </a:pPr>
                      <a:r>
                        <a:rPr lang="en-US" sz="2000" b="1" kern="1200" dirty="0">
                          <a:effectLst/>
                        </a:rPr>
                        <a:t>Percentages (of 543)</a:t>
                      </a:r>
                      <a:endParaRPr lang="en-US" b="1">
                        <a:effectLst/>
                      </a:endParaRPr>
                    </a:p>
                  </a:txBody>
                  <a:tcPr marL="0" marR="0" marT="0" marB="0" anchor="ctr">
                    <a:solidFill>
                      <a:schemeClr val="accent1"/>
                    </a:solidFill>
                  </a:tcPr>
                </a:tc>
                <a:extLst>
                  <a:ext uri="{0D108BD9-81ED-4DB2-BD59-A6C34878D82A}">
                    <a16:rowId xmlns:a16="http://schemas.microsoft.com/office/drawing/2014/main" val="3611976509"/>
                  </a:ext>
                </a:extLst>
              </a:tr>
              <a:tr h="349377">
                <a:tc>
                  <a:txBody>
                    <a:bodyPr/>
                    <a:lstStyle/>
                    <a:p>
                      <a:pPr marL="0" marR="0" rtl="0" latinLnBrk="0">
                        <a:lnSpc>
                          <a:spcPct val="115000"/>
                        </a:lnSpc>
                        <a:spcBef>
                          <a:spcPts val="0"/>
                        </a:spcBef>
                        <a:spcAft>
                          <a:spcPts val="0"/>
                        </a:spcAft>
                      </a:pPr>
                      <a:r>
                        <a:rPr lang="en-US" sz="2000" dirty="0">
                          <a:effectLst/>
                        </a:rPr>
                        <a:t>Academic skills</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29%</a:t>
                      </a:r>
                      <a:endParaRPr lang="en-US" dirty="0">
                        <a:effectLst/>
                      </a:endParaRPr>
                    </a:p>
                  </a:txBody>
                  <a:tcPr marL="0" marR="0" marT="0" marB="0" anchor="ctr"/>
                </a:tc>
                <a:extLst>
                  <a:ext uri="{0D108BD9-81ED-4DB2-BD59-A6C34878D82A}">
                    <a16:rowId xmlns:a16="http://schemas.microsoft.com/office/drawing/2014/main" val="1262231925"/>
                  </a:ext>
                </a:extLst>
              </a:tr>
              <a:tr h="349377">
                <a:tc>
                  <a:txBody>
                    <a:bodyPr/>
                    <a:lstStyle/>
                    <a:p>
                      <a:pPr marL="0" marR="0" rtl="0" latinLnBrk="0">
                        <a:lnSpc>
                          <a:spcPct val="115000"/>
                        </a:lnSpc>
                        <a:spcBef>
                          <a:spcPts val="0"/>
                        </a:spcBef>
                        <a:spcAft>
                          <a:spcPts val="0"/>
                        </a:spcAft>
                      </a:pPr>
                      <a:r>
                        <a:rPr lang="en-US" sz="2000" dirty="0">
                          <a:effectLst/>
                        </a:rPr>
                        <a:t>Nothing/Don’t remember</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22%</a:t>
                      </a:r>
                      <a:endParaRPr lang="en-US" dirty="0">
                        <a:effectLst/>
                      </a:endParaRPr>
                    </a:p>
                  </a:txBody>
                  <a:tcPr marL="0" marR="0" marT="0" marB="0" anchor="ctr"/>
                </a:tc>
                <a:extLst>
                  <a:ext uri="{0D108BD9-81ED-4DB2-BD59-A6C34878D82A}">
                    <a16:rowId xmlns:a16="http://schemas.microsoft.com/office/drawing/2014/main" val="47123701"/>
                  </a:ext>
                </a:extLst>
              </a:tr>
              <a:tr h="349377">
                <a:tc>
                  <a:txBody>
                    <a:bodyPr/>
                    <a:lstStyle/>
                    <a:p>
                      <a:pPr marL="0" marR="0" rtl="0" latinLnBrk="0">
                        <a:lnSpc>
                          <a:spcPct val="115000"/>
                        </a:lnSpc>
                        <a:spcBef>
                          <a:spcPts val="0"/>
                        </a:spcBef>
                        <a:spcAft>
                          <a:spcPts val="0"/>
                        </a:spcAft>
                      </a:pPr>
                      <a:r>
                        <a:rPr lang="en-US" sz="2000" dirty="0">
                          <a:effectLst/>
                        </a:rPr>
                        <a:t>Professors/TAs (office hours, get to know them)</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11%</a:t>
                      </a:r>
                      <a:endParaRPr lang="en-US" dirty="0">
                        <a:effectLst/>
                      </a:endParaRPr>
                    </a:p>
                  </a:txBody>
                  <a:tcPr marL="0" marR="0" marT="0" marB="0" anchor="ctr"/>
                </a:tc>
                <a:extLst>
                  <a:ext uri="{0D108BD9-81ED-4DB2-BD59-A6C34878D82A}">
                    <a16:rowId xmlns:a16="http://schemas.microsoft.com/office/drawing/2014/main" val="2750403171"/>
                  </a:ext>
                </a:extLst>
              </a:tr>
              <a:tr h="349377">
                <a:tc>
                  <a:txBody>
                    <a:bodyPr/>
                    <a:lstStyle/>
                    <a:p>
                      <a:pPr marL="0" marR="0" rtl="0" latinLnBrk="0">
                        <a:lnSpc>
                          <a:spcPct val="115000"/>
                        </a:lnSpc>
                        <a:spcBef>
                          <a:spcPts val="0"/>
                        </a:spcBef>
                        <a:spcAft>
                          <a:spcPts val="0"/>
                        </a:spcAft>
                      </a:pPr>
                      <a:r>
                        <a:rPr lang="en-US" sz="2000" dirty="0">
                          <a:effectLst/>
                        </a:rPr>
                        <a:t>Other</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9%</a:t>
                      </a:r>
                      <a:endParaRPr lang="en-US" dirty="0">
                        <a:effectLst/>
                      </a:endParaRPr>
                    </a:p>
                  </a:txBody>
                  <a:tcPr marL="0" marR="0" marT="0" marB="0" anchor="ctr"/>
                </a:tc>
                <a:extLst>
                  <a:ext uri="{0D108BD9-81ED-4DB2-BD59-A6C34878D82A}">
                    <a16:rowId xmlns:a16="http://schemas.microsoft.com/office/drawing/2014/main" val="4247950797"/>
                  </a:ext>
                </a:extLst>
              </a:tr>
              <a:tr h="370713">
                <a:tc>
                  <a:txBody>
                    <a:bodyPr/>
                    <a:lstStyle/>
                    <a:p>
                      <a:pPr marL="0" marR="0" rtl="0" latinLnBrk="0">
                        <a:lnSpc>
                          <a:spcPct val="115000"/>
                        </a:lnSpc>
                        <a:spcBef>
                          <a:spcPts val="0"/>
                        </a:spcBef>
                        <a:spcAft>
                          <a:spcPts val="0"/>
                        </a:spcAft>
                      </a:pPr>
                      <a:r>
                        <a:rPr lang="en-US" sz="2000" dirty="0">
                          <a:effectLst/>
                        </a:rPr>
                        <a:t>Expectations (class, academics, professors)</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8%</a:t>
                      </a:r>
                      <a:endParaRPr lang="en-US" dirty="0">
                        <a:effectLst/>
                      </a:endParaRPr>
                    </a:p>
                  </a:txBody>
                  <a:tcPr marL="0" marR="0" marT="0" marB="0" anchor="ctr"/>
                </a:tc>
                <a:extLst>
                  <a:ext uri="{0D108BD9-81ED-4DB2-BD59-A6C34878D82A}">
                    <a16:rowId xmlns:a16="http://schemas.microsoft.com/office/drawing/2014/main" val="3801396642"/>
                  </a:ext>
                </a:extLst>
              </a:tr>
              <a:tr h="349377">
                <a:tc>
                  <a:txBody>
                    <a:bodyPr/>
                    <a:lstStyle/>
                    <a:p>
                      <a:pPr marL="0" marR="0" rtl="0" latinLnBrk="0">
                        <a:lnSpc>
                          <a:spcPct val="115000"/>
                        </a:lnSpc>
                        <a:spcBef>
                          <a:spcPts val="0"/>
                        </a:spcBef>
                        <a:spcAft>
                          <a:spcPts val="0"/>
                        </a:spcAft>
                      </a:pPr>
                      <a:r>
                        <a:rPr lang="en-US" sz="2000" dirty="0">
                          <a:effectLst/>
                        </a:rPr>
                        <a:t>Responsibility/Balance</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7%</a:t>
                      </a:r>
                      <a:endParaRPr lang="en-US" dirty="0">
                        <a:effectLst/>
                      </a:endParaRPr>
                    </a:p>
                  </a:txBody>
                  <a:tcPr marL="0" marR="0" marT="0" marB="0" anchor="ctr"/>
                </a:tc>
                <a:extLst>
                  <a:ext uri="{0D108BD9-81ED-4DB2-BD59-A6C34878D82A}">
                    <a16:rowId xmlns:a16="http://schemas.microsoft.com/office/drawing/2014/main" val="1418758810"/>
                  </a:ext>
                </a:extLst>
              </a:tr>
              <a:tr h="349377">
                <a:tc>
                  <a:txBody>
                    <a:bodyPr/>
                    <a:lstStyle/>
                    <a:p>
                      <a:pPr marL="0" marR="0" rtl="0" latinLnBrk="0">
                        <a:lnSpc>
                          <a:spcPct val="115000"/>
                        </a:lnSpc>
                        <a:spcBef>
                          <a:spcPts val="0"/>
                        </a:spcBef>
                        <a:spcAft>
                          <a:spcPts val="0"/>
                        </a:spcAft>
                      </a:pPr>
                      <a:r>
                        <a:rPr lang="en-US" sz="2000" dirty="0">
                          <a:effectLst/>
                        </a:rPr>
                        <a:t>Time-management</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5%</a:t>
                      </a:r>
                      <a:endParaRPr lang="en-US" dirty="0">
                        <a:effectLst/>
                      </a:endParaRPr>
                    </a:p>
                  </a:txBody>
                  <a:tcPr marL="0" marR="0" marT="0" marB="0" anchor="ctr"/>
                </a:tc>
                <a:extLst>
                  <a:ext uri="{0D108BD9-81ED-4DB2-BD59-A6C34878D82A}">
                    <a16:rowId xmlns:a16="http://schemas.microsoft.com/office/drawing/2014/main" val="879097132"/>
                  </a:ext>
                </a:extLst>
              </a:tr>
              <a:tr h="349377">
                <a:tc>
                  <a:txBody>
                    <a:bodyPr/>
                    <a:lstStyle/>
                    <a:p>
                      <a:pPr marL="0" marR="0" rtl="0" latinLnBrk="0">
                        <a:lnSpc>
                          <a:spcPct val="115000"/>
                        </a:lnSpc>
                        <a:spcBef>
                          <a:spcPts val="0"/>
                        </a:spcBef>
                        <a:spcAft>
                          <a:spcPts val="0"/>
                        </a:spcAft>
                      </a:pPr>
                      <a:r>
                        <a:rPr lang="en-US" sz="2000" dirty="0">
                          <a:effectLst/>
                        </a:rPr>
                        <a:t>Excel/Challenge yourself/Set goals</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5%</a:t>
                      </a:r>
                      <a:endParaRPr lang="en-US" dirty="0">
                        <a:effectLst/>
                      </a:endParaRPr>
                    </a:p>
                  </a:txBody>
                  <a:tcPr marL="0" marR="0" marT="0" marB="0" anchor="ctr"/>
                </a:tc>
                <a:extLst>
                  <a:ext uri="{0D108BD9-81ED-4DB2-BD59-A6C34878D82A}">
                    <a16:rowId xmlns:a16="http://schemas.microsoft.com/office/drawing/2014/main" val="206174915"/>
                  </a:ext>
                </a:extLst>
              </a:tr>
              <a:tr h="349377">
                <a:tc>
                  <a:txBody>
                    <a:bodyPr/>
                    <a:lstStyle/>
                    <a:p>
                      <a:pPr marL="0" marR="0" rtl="0" latinLnBrk="0">
                        <a:lnSpc>
                          <a:spcPct val="115000"/>
                        </a:lnSpc>
                        <a:spcBef>
                          <a:spcPts val="0"/>
                        </a:spcBef>
                        <a:spcAft>
                          <a:spcPts val="0"/>
                        </a:spcAft>
                      </a:pPr>
                      <a:r>
                        <a:rPr lang="en-US" sz="2000" dirty="0">
                          <a:effectLst/>
                        </a:rPr>
                        <a:t>College versus High School</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2%</a:t>
                      </a:r>
                      <a:endParaRPr lang="en-US" dirty="0">
                        <a:effectLst/>
                      </a:endParaRPr>
                    </a:p>
                  </a:txBody>
                  <a:tcPr marL="0" marR="0" marT="0" marB="0" anchor="ctr"/>
                </a:tc>
                <a:extLst>
                  <a:ext uri="{0D108BD9-81ED-4DB2-BD59-A6C34878D82A}">
                    <a16:rowId xmlns:a16="http://schemas.microsoft.com/office/drawing/2014/main" val="4153124877"/>
                  </a:ext>
                </a:extLst>
              </a:tr>
              <a:tr h="370713">
                <a:tc>
                  <a:txBody>
                    <a:bodyPr/>
                    <a:lstStyle/>
                    <a:p>
                      <a:pPr marL="0" marR="0" rtl="0" latinLnBrk="0">
                        <a:lnSpc>
                          <a:spcPct val="115000"/>
                        </a:lnSpc>
                        <a:spcBef>
                          <a:spcPts val="0"/>
                        </a:spcBef>
                        <a:spcAft>
                          <a:spcPts val="0"/>
                        </a:spcAft>
                      </a:pPr>
                      <a:r>
                        <a:rPr lang="en-US" sz="2000" dirty="0">
                          <a:effectLst/>
                        </a:rPr>
                        <a:t>Credit requirements/Grading</a:t>
                      </a:r>
                      <a:endParaRPr lang="en-US">
                        <a:effectLst/>
                      </a:endParaRPr>
                    </a:p>
                  </a:txBody>
                  <a:tcPr marL="0" marR="0" marT="0" marB="0" anchor="ctr"/>
                </a:tc>
                <a:tc>
                  <a:txBody>
                    <a:bodyPr/>
                    <a:lstStyle/>
                    <a:p>
                      <a:pPr marL="0" marR="0" algn="ctr" rtl="0" eaLnBrk="1" latinLnBrk="0" hangingPunct="1">
                        <a:lnSpc>
                          <a:spcPct val="115000"/>
                        </a:lnSpc>
                        <a:spcBef>
                          <a:spcPts val="0"/>
                        </a:spcBef>
                        <a:spcAft>
                          <a:spcPts val="0"/>
                        </a:spcAft>
                      </a:pPr>
                      <a:r>
                        <a:rPr lang="en-US" sz="2000" dirty="0">
                          <a:effectLst/>
                        </a:rPr>
                        <a:t>2%</a:t>
                      </a:r>
                      <a:endParaRPr lang="en-US" dirty="0">
                        <a:effectLst/>
                      </a:endParaRPr>
                    </a:p>
                  </a:txBody>
                  <a:tcPr marL="0" marR="0" marT="0" marB="0" anchor="ctr"/>
                </a:tc>
                <a:extLst>
                  <a:ext uri="{0D108BD9-81ED-4DB2-BD59-A6C34878D82A}">
                    <a16:rowId xmlns:a16="http://schemas.microsoft.com/office/drawing/2014/main" val="111954640"/>
                  </a:ext>
                </a:extLst>
              </a:tr>
            </a:tbl>
          </a:graphicData>
        </a:graphic>
      </p:graphicFrame>
      <p:sp>
        <p:nvSpPr>
          <p:cNvPr id="4" name="Footer Placeholder 3">
            <a:extLst>
              <a:ext uri="{FF2B5EF4-FFF2-40B4-BE49-F238E27FC236}">
                <a16:creationId xmlns:a16="http://schemas.microsoft.com/office/drawing/2014/main" id="{F8D354F7-BC5A-485C-AB7F-9357A0968EA2}"/>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93667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575A-1852-4CD3-BFBC-5341A078A8E9}"/>
              </a:ext>
            </a:extLst>
          </p:cNvPr>
          <p:cNvSpPr>
            <a:spLocks noGrp="1"/>
          </p:cNvSpPr>
          <p:nvPr>
            <p:ph type="title"/>
          </p:nvPr>
        </p:nvSpPr>
        <p:spPr/>
        <p:txBody>
          <a:bodyPr/>
          <a:lstStyle/>
          <a:p>
            <a:r>
              <a:rPr lang="en-US">
                <a:cs typeface="Arial"/>
              </a:rPr>
              <a:t>Emerging Categories Cont.</a:t>
            </a:r>
            <a:endParaRPr lang="en-US"/>
          </a:p>
        </p:txBody>
      </p:sp>
      <p:sp>
        <p:nvSpPr>
          <p:cNvPr id="3" name="Content Placeholder 2">
            <a:extLst>
              <a:ext uri="{FF2B5EF4-FFF2-40B4-BE49-F238E27FC236}">
                <a16:creationId xmlns:a16="http://schemas.microsoft.com/office/drawing/2014/main" id="{D1B6164F-C14D-4DD3-8CB3-B3C5A2B73722}"/>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Sample Quotes:</a:t>
            </a:r>
            <a:endParaRPr lang="en-US">
              <a:cs typeface="Arial" panose="020B0604020202020204"/>
            </a:endParaRPr>
          </a:p>
          <a:p>
            <a:r>
              <a:rPr lang="en-US">
                <a:ea typeface="+mn-lt"/>
                <a:cs typeface="+mn-lt"/>
              </a:rPr>
              <a:t>“Attending classes is more than just being in class, you need to participate.”</a:t>
            </a:r>
            <a:endParaRPr lang="en-US"/>
          </a:p>
          <a:p>
            <a:r>
              <a:rPr lang="en-US">
                <a:ea typeface="+mn-lt"/>
                <a:cs typeface="+mn-lt"/>
              </a:rPr>
              <a:t>“It was too generic.  The only thing that was positive about the Excel sessions is when the group leaders went off topic and told about ways that they could be successful and inside tips that they have learned.”</a:t>
            </a:r>
            <a:endParaRPr lang="en-US"/>
          </a:p>
          <a:p>
            <a:r>
              <a:rPr lang="en-US">
                <a:ea typeface="+mn-lt"/>
                <a:cs typeface="+mn-lt"/>
              </a:rPr>
              <a:t>“That college professors and TAs are willing to help students, and aren't as mean or scary as one might think.”</a:t>
            </a:r>
            <a:endParaRPr lang="en-US"/>
          </a:p>
          <a:p>
            <a:endParaRPr lang="en-US" dirty="0">
              <a:cs typeface="Arial"/>
            </a:endParaRPr>
          </a:p>
        </p:txBody>
      </p:sp>
      <p:sp>
        <p:nvSpPr>
          <p:cNvPr id="4" name="Footer Placeholder 3">
            <a:extLst>
              <a:ext uri="{FF2B5EF4-FFF2-40B4-BE49-F238E27FC236}">
                <a16:creationId xmlns:a16="http://schemas.microsoft.com/office/drawing/2014/main" id="{82C5C1F3-B6B5-43BD-A387-825A393AE78C}"/>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4292950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8AD62E-A3EE-402D-AC5C-A5AF6E4E4127}"/>
              </a:ext>
            </a:extLst>
          </p:cNvPr>
          <p:cNvPicPr>
            <a:picLocks noChangeAspect="1"/>
          </p:cNvPicPr>
          <p:nvPr/>
        </p:nvPicPr>
        <p:blipFill>
          <a:blip r:embed="rId3"/>
          <a:stretch>
            <a:fillRect/>
          </a:stretch>
        </p:blipFill>
        <p:spPr>
          <a:xfrm>
            <a:off x="419645" y="1284099"/>
            <a:ext cx="3886200" cy="1659466"/>
          </a:xfrm>
          <a:prstGeom prst="rect">
            <a:avLst/>
          </a:prstGeom>
          <a:noFill/>
        </p:spPr>
      </p:pic>
      <p:sp>
        <p:nvSpPr>
          <p:cNvPr id="11" name="Content Placeholder 2">
            <a:extLst>
              <a:ext uri="{FF2B5EF4-FFF2-40B4-BE49-F238E27FC236}">
                <a16:creationId xmlns:a16="http://schemas.microsoft.com/office/drawing/2014/main" id="{29A58D42-5950-42F6-8FAF-B215B2AF19EB}"/>
              </a:ext>
            </a:extLst>
          </p:cNvPr>
          <p:cNvSpPr>
            <a:spLocks noGrp="1"/>
          </p:cNvSpPr>
          <p:nvPr>
            <p:ph sz="half" idx="2"/>
          </p:nvPr>
        </p:nvSpPr>
        <p:spPr>
          <a:xfrm>
            <a:off x="4838155" y="1253331"/>
            <a:ext cx="3886200" cy="4351338"/>
          </a:xfrm>
          <a:prstGeom prst="rect">
            <a:avLst/>
          </a:prstGeom>
        </p:spPr>
        <p:txBody>
          <a:bodyPr vert="horz" lIns="68580" tIns="34290" rIns="68580" bIns="34290" rtlCol="0" anchor="t">
            <a:normAutofit/>
          </a:bodyPr>
          <a:lstStyle/>
          <a:p>
            <a:pPr marL="0" indent="0">
              <a:buNone/>
            </a:pPr>
            <a:r>
              <a:rPr lang="en-US" sz="2400" b="1"/>
              <a:t>AIR Mission </a:t>
            </a:r>
            <a:endParaRPr lang="en-US" sz="2400">
              <a:cs typeface="Arial"/>
            </a:endParaRPr>
          </a:p>
          <a:p>
            <a:pPr marL="0" indent="0">
              <a:buNone/>
            </a:pPr>
            <a:r>
              <a:rPr lang="en-US" sz="2400"/>
              <a:t>The mission of Student Life Assessment, Improvement, &amp; Research (AIR) is to lead outcomes-based assessment in the co-curricular setting, support evidence-based decision-making, and promote a culture focused on the continuous improvement of programs and services.</a:t>
            </a:r>
            <a:endParaRPr lang="en-US" sz="2400">
              <a:cs typeface="Arial"/>
            </a:endParaRPr>
          </a:p>
          <a:p>
            <a:endParaRPr lang="en-US" sz="2400"/>
          </a:p>
        </p:txBody>
      </p:sp>
      <p:sp>
        <p:nvSpPr>
          <p:cNvPr id="4" name="Footer Placeholder 3">
            <a:extLst>
              <a:ext uri="{FF2B5EF4-FFF2-40B4-BE49-F238E27FC236}">
                <a16:creationId xmlns:a16="http://schemas.microsoft.com/office/drawing/2014/main" id="{C43EAF10-8740-FF40-82EE-F4505B7B0435}"/>
              </a:ext>
            </a:extLst>
          </p:cNvPr>
          <p:cNvSpPr>
            <a:spLocks noGrp="1"/>
          </p:cNvSpPr>
          <p:nvPr>
            <p:ph type="ftr" sz="quarter" idx="10"/>
          </p:nvPr>
        </p:nvSpPr>
        <p:spPr>
          <a:xfrm>
            <a:off x="294894" y="6391656"/>
            <a:ext cx="4760230" cy="434148"/>
          </a:xfrm>
          <a:prstGeom prst="rect">
            <a:avLst/>
          </a:prstGeom>
        </p:spPr>
        <p:txBody>
          <a:bodyPr anchor="ctr">
            <a:normAutofit/>
          </a:bodyPr>
          <a:lstStyle/>
          <a:p>
            <a:pPr>
              <a:spcAft>
                <a:spcPts val="600"/>
              </a:spcAft>
            </a:pPr>
            <a:r>
              <a:rPr lang="en-US"/>
              <a:t>Assessment, Improvement, &amp; Research</a:t>
            </a:r>
          </a:p>
        </p:txBody>
      </p:sp>
      <p:pic>
        <p:nvPicPr>
          <p:cNvPr id="2" name="Picture 2" descr="A close up of a logo&#10;&#10;Description generated with very high confidence">
            <a:extLst>
              <a:ext uri="{FF2B5EF4-FFF2-40B4-BE49-F238E27FC236}">
                <a16:creationId xmlns:a16="http://schemas.microsoft.com/office/drawing/2014/main" id="{C9A2DA5F-E651-47C8-84EC-F5444D516C6E}"/>
              </a:ext>
            </a:extLst>
          </p:cNvPr>
          <p:cNvPicPr>
            <a:picLocks noChangeAspect="1"/>
          </p:cNvPicPr>
          <p:nvPr/>
        </p:nvPicPr>
        <p:blipFill rotWithShape="1">
          <a:blip r:embed="rId4"/>
          <a:srcRect t="7586" b="-345"/>
          <a:stretch/>
        </p:blipFill>
        <p:spPr>
          <a:xfrm>
            <a:off x="989045" y="3088849"/>
            <a:ext cx="2743200" cy="2517818"/>
          </a:xfrm>
          <a:prstGeom prst="rect">
            <a:avLst/>
          </a:prstGeom>
        </p:spPr>
      </p:pic>
    </p:spTree>
    <p:extLst>
      <p:ext uri="{BB962C8B-B14F-4D97-AF65-F5344CB8AC3E}">
        <p14:creationId xmlns:p14="http://schemas.microsoft.com/office/powerpoint/2010/main" val="3236317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416D-2CCB-4DD7-9DEA-447C94CF8CFC}"/>
              </a:ext>
            </a:extLst>
          </p:cNvPr>
          <p:cNvSpPr>
            <a:spLocks noGrp="1"/>
          </p:cNvSpPr>
          <p:nvPr>
            <p:ph type="title"/>
          </p:nvPr>
        </p:nvSpPr>
        <p:spPr/>
        <p:txBody>
          <a:bodyPr/>
          <a:lstStyle/>
          <a:p>
            <a:r>
              <a:rPr lang="en-US">
                <a:cs typeface="Arial"/>
              </a:rPr>
              <a:t>Exercise</a:t>
            </a:r>
            <a:endParaRPr lang="en-US"/>
          </a:p>
        </p:txBody>
      </p:sp>
      <p:sp>
        <p:nvSpPr>
          <p:cNvPr id="3" name="Content Placeholder 2">
            <a:extLst>
              <a:ext uri="{FF2B5EF4-FFF2-40B4-BE49-F238E27FC236}">
                <a16:creationId xmlns:a16="http://schemas.microsoft.com/office/drawing/2014/main" id="{F800BFE6-EA85-4A09-BAE7-2E3DA05D0C9A}"/>
              </a:ext>
            </a:extLst>
          </p:cNvPr>
          <p:cNvSpPr>
            <a:spLocks noGrp="1"/>
          </p:cNvSpPr>
          <p:nvPr>
            <p:ph idx="1"/>
          </p:nvPr>
        </p:nvSpPr>
        <p:spPr/>
        <p:txBody>
          <a:bodyPr vert="horz" lIns="91440" tIns="45720" rIns="91440" bIns="45720" rtlCol="0" anchor="t">
            <a:normAutofit/>
          </a:bodyPr>
          <a:lstStyle/>
          <a:p>
            <a:pPr marL="0" indent="0">
              <a:buNone/>
            </a:pPr>
            <a:r>
              <a:rPr lang="en-US" dirty="0">
                <a:cs typeface="Arial"/>
              </a:rPr>
              <a:t>In your previous groups...</a:t>
            </a:r>
          </a:p>
          <a:p>
            <a:r>
              <a:rPr lang="en-US" dirty="0">
                <a:cs typeface="Arial"/>
              </a:rPr>
              <a:t>Take 5 minutes to determine what categories you see in the table of responses provided in the "first look at themes" document</a:t>
            </a:r>
            <a:endParaRPr lang="en-US" dirty="0"/>
          </a:p>
          <a:p>
            <a:r>
              <a:rPr lang="en-US" dirty="0">
                <a:cs typeface="Arial"/>
              </a:rPr>
              <a:t>What do the responses tell us?</a:t>
            </a:r>
          </a:p>
          <a:p>
            <a:pPr marL="0" indent="0">
              <a:buNone/>
            </a:pPr>
            <a:endParaRPr lang="en-US" dirty="0">
              <a:cs typeface="Arial"/>
            </a:endParaRPr>
          </a:p>
          <a:p>
            <a:pPr marL="0" indent="0">
              <a:buNone/>
            </a:pPr>
            <a:endParaRPr lang="en-US" dirty="0">
              <a:cs typeface="Arial"/>
            </a:endParaRPr>
          </a:p>
        </p:txBody>
      </p:sp>
      <p:sp>
        <p:nvSpPr>
          <p:cNvPr id="4" name="Footer Placeholder 3">
            <a:extLst>
              <a:ext uri="{FF2B5EF4-FFF2-40B4-BE49-F238E27FC236}">
                <a16:creationId xmlns:a16="http://schemas.microsoft.com/office/drawing/2014/main" id="{ABDF7EC8-3740-46AB-9451-A99FCCE3CA6D}"/>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2848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D4E6-E75E-4B8A-8125-83AB7806CCC9}"/>
              </a:ext>
            </a:extLst>
          </p:cNvPr>
          <p:cNvSpPr>
            <a:spLocks noGrp="1"/>
          </p:cNvSpPr>
          <p:nvPr>
            <p:ph type="title"/>
          </p:nvPr>
        </p:nvSpPr>
        <p:spPr/>
        <p:txBody>
          <a:bodyPr/>
          <a:lstStyle/>
          <a:p>
            <a:r>
              <a:rPr lang="en-US" dirty="0">
                <a:cs typeface="Arial"/>
              </a:rPr>
              <a:t>Quantitative Data Analysis</a:t>
            </a:r>
            <a:endParaRPr lang="en-US" dirty="0"/>
          </a:p>
        </p:txBody>
      </p:sp>
      <p:sp>
        <p:nvSpPr>
          <p:cNvPr id="3" name="Content Placeholder 2">
            <a:extLst>
              <a:ext uri="{FF2B5EF4-FFF2-40B4-BE49-F238E27FC236}">
                <a16:creationId xmlns:a16="http://schemas.microsoft.com/office/drawing/2014/main" id="{5B5F5D4A-710F-4D27-BEB9-0F447D677643}"/>
              </a:ext>
            </a:extLst>
          </p:cNvPr>
          <p:cNvSpPr>
            <a:spLocks noGrp="1"/>
          </p:cNvSpPr>
          <p:nvPr>
            <p:ph idx="1"/>
          </p:nvPr>
        </p:nvSpPr>
        <p:spPr>
          <a:xfrm>
            <a:off x="732559" y="1711325"/>
            <a:ext cx="7782791" cy="4465638"/>
          </a:xfrm>
        </p:spPr>
        <p:txBody>
          <a:bodyPr vert="horz" lIns="91440" tIns="45720" rIns="91440" bIns="45720" rtlCol="0" anchor="t">
            <a:normAutofit/>
          </a:bodyPr>
          <a:lstStyle/>
          <a:p>
            <a:pPr marL="0" indent="0">
              <a:buNone/>
            </a:pPr>
            <a:r>
              <a:rPr lang="en-US" b="1" dirty="0">
                <a:ea typeface="+mn-lt"/>
                <a:cs typeface="+mn-lt"/>
              </a:rPr>
              <a:t>The process:</a:t>
            </a:r>
            <a:endParaRPr lang="en-US" dirty="0">
              <a:cs typeface="Arial" panose="020B0604020202020204"/>
            </a:endParaRPr>
          </a:p>
          <a:p>
            <a:r>
              <a:rPr lang="en-US" dirty="0">
                <a:ea typeface="+mn-lt"/>
                <a:cs typeface="+mn-lt"/>
              </a:rPr>
              <a:t>Organize the data</a:t>
            </a:r>
            <a:endParaRPr lang="en-US" dirty="0">
              <a:cs typeface="Arial"/>
            </a:endParaRPr>
          </a:p>
          <a:p>
            <a:r>
              <a:rPr lang="en-US" dirty="0">
                <a:ea typeface="+mn-lt"/>
                <a:cs typeface="+mn-lt"/>
              </a:rPr>
              <a:t>Give the data a “once-over,” noting initial impressions</a:t>
            </a:r>
            <a:endParaRPr lang="en-US" dirty="0"/>
          </a:p>
          <a:p>
            <a:r>
              <a:rPr lang="en-US" dirty="0">
                <a:ea typeface="+mn-lt"/>
                <a:cs typeface="+mn-lt"/>
              </a:rPr>
              <a:t>Four analytic strategies</a:t>
            </a:r>
            <a:endParaRPr lang="en-US" dirty="0"/>
          </a:p>
          <a:p>
            <a:pPr lvl="1"/>
            <a:r>
              <a:rPr lang="en-US" dirty="0">
                <a:ea typeface="+mn-lt"/>
                <a:cs typeface="+mn-lt"/>
              </a:rPr>
              <a:t>Description (frequencies, percentages, mean, median, mode, range, standard deviation)</a:t>
            </a:r>
            <a:endParaRPr lang="en-US">
              <a:cs typeface="Arial"/>
            </a:endParaRPr>
          </a:p>
          <a:p>
            <a:pPr lvl="1">
              <a:spcAft>
                <a:spcPts val="450"/>
              </a:spcAft>
            </a:pPr>
            <a:r>
              <a:rPr lang="en-US" dirty="0">
                <a:ea typeface="+mn-lt"/>
                <a:cs typeface="+mn-lt"/>
              </a:rPr>
              <a:t>Differences (participants vs. non-participants; do certain participants do better than others?</a:t>
            </a:r>
            <a:endParaRPr lang="en-US">
              <a:cs typeface="Arial"/>
            </a:endParaRPr>
          </a:p>
          <a:p>
            <a:pPr lvl="1">
              <a:spcAft>
                <a:spcPts val="450"/>
              </a:spcAft>
            </a:pPr>
            <a:r>
              <a:rPr lang="en-US" dirty="0">
                <a:ea typeface="+mn-lt"/>
                <a:cs typeface="+mn-lt"/>
              </a:rPr>
              <a:t>Change (pre/post)</a:t>
            </a:r>
            <a:endParaRPr lang="en-US" dirty="0">
              <a:cs typeface="Arial"/>
            </a:endParaRPr>
          </a:p>
          <a:p>
            <a:pPr lvl="1"/>
            <a:r>
              <a:rPr lang="en-US" dirty="0">
                <a:ea typeface="+mn-lt"/>
                <a:cs typeface="+mn-lt"/>
              </a:rPr>
              <a:t>Expectations (do students meet our expectations of learning/competency)</a:t>
            </a:r>
            <a:endParaRPr lang="en-US">
              <a:cs typeface="Arial"/>
            </a:endParaRPr>
          </a:p>
          <a:p>
            <a:endParaRPr lang="en-US" dirty="0">
              <a:cs typeface="Arial"/>
            </a:endParaRPr>
          </a:p>
        </p:txBody>
      </p:sp>
      <p:sp>
        <p:nvSpPr>
          <p:cNvPr id="4" name="Footer Placeholder 3">
            <a:extLst>
              <a:ext uri="{FF2B5EF4-FFF2-40B4-BE49-F238E27FC236}">
                <a16:creationId xmlns:a16="http://schemas.microsoft.com/office/drawing/2014/main" id="{AF12388A-E500-4A73-B4B0-B1AD0A1110AC}"/>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80503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D4E6-E75E-4B8A-8125-83AB7806CCC9}"/>
              </a:ext>
            </a:extLst>
          </p:cNvPr>
          <p:cNvSpPr>
            <a:spLocks noGrp="1"/>
          </p:cNvSpPr>
          <p:nvPr>
            <p:ph type="title"/>
          </p:nvPr>
        </p:nvSpPr>
        <p:spPr/>
        <p:txBody>
          <a:bodyPr/>
          <a:lstStyle/>
          <a:p>
            <a:r>
              <a:rPr lang="en-US" dirty="0">
                <a:cs typeface="Arial"/>
              </a:rPr>
              <a:t>Quantitative Data Analysis</a:t>
            </a:r>
            <a:endParaRPr lang="en-US" dirty="0"/>
          </a:p>
        </p:txBody>
      </p:sp>
      <p:sp>
        <p:nvSpPr>
          <p:cNvPr id="3" name="Content Placeholder 2">
            <a:extLst>
              <a:ext uri="{FF2B5EF4-FFF2-40B4-BE49-F238E27FC236}">
                <a16:creationId xmlns:a16="http://schemas.microsoft.com/office/drawing/2014/main" id="{5B5F5D4A-710F-4D27-BEB9-0F447D677643}"/>
              </a:ext>
            </a:extLst>
          </p:cNvPr>
          <p:cNvSpPr>
            <a:spLocks noGrp="1"/>
          </p:cNvSpPr>
          <p:nvPr>
            <p:ph idx="1"/>
          </p:nvPr>
        </p:nvSpPr>
        <p:spPr>
          <a:xfrm>
            <a:off x="733514" y="1762443"/>
            <a:ext cx="7066058" cy="3659925"/>
          </a:xfrm>
        </p:spPr>
        <p:txBody>
          <a:bodyPr vert="horz" lIns="91440" tIns="45720" rIns="91440" bIns="45720" rtlCol="0" anchor="t">
            <a:normAutofit/>
          </a:bodyPr>
          <a:lstStyle/>
          <a:p>
            <a:pPr>
              <a:buNone/>
            </a:pPr>
            <a:r>
              <a:rPr lang="en-US" b="1" dirty="0">
                <a:ea typeface="+mn-lt"/>
                <a:cs typeface="+mn-lt"/>
              </a:rPr>
              <a:t>The process (continued):</a:t>
            </a:r>
            <a:endParaRPr lang="en-US" dirty="0"/>
          </a:p>
          <a:p>
            <a:pPr marL="342900" indent="-342900"/>
            <a:r>
              <a:rPr lang="en-US" dirty="0">
                <a:ea typeface="+mn-lt"/>
                <a:cs typeface="+mn-lt"/>
              </a:rPr>
              <a:t>Alone, neither measures of central tendency (e.g. mean, median, mode) nor measures of variability (e.g. range, </a:t>
            </a:r>
            <a:r>
              <a:rPr lang="en-US">
                <a:ea typeface="+mn-lt"/>
                <a:cs typeface="+mn-lt"/>
              </a:rPr>
              <a:t>standard deviation) tell the whole story. Consider:</a:t>
            </a:r>
            <a:endParaRPr lang="en-US" dirty="0">
              <a:cs typeface="Arial" panose="020B0604020202020204"/>
            </a:endParaRPr>
          </a:p>
          <a:p>
            <a:pPr marL="1028700" lvl="2" indent="-342900">
              <a:spcAft>
                <a:spcPts val="450"/>
              </a:spcAft>
            </a:pPr>
            <a:r>
              <a:rPr lang="en-US" sz="1800" dirty="0">
                <a:ea typeface="+mn-lt"/>
                <a:cs typeface="+mn-lt"/>
              </a:rPr>
              <a:t>Group 1 scores: 190, 195, 199, 200, 200, 201, 205, 210</a:t>
            </a:r>
            <a:endParaRPr lang="en-US" sz="1800">
              <a:cs typeface="Arial" panose="020B0604020202020204"/>
            </a:endParaRPr>
          </a:p>
          <a:p>
            <a:pPr marL="1028700" lvl="2" indent="-342900">
              <a:spcAft>
                <a:spcPts val="450"/>
              </a:spcAft>
            </a:pPr>
            <a:r>
              <a:rPr lang="en-US" sz="1800" dirty="0">
                <a:ea typeface="+mn-lt"/>
                <a:cs typeface="+mn-lt"/>
              </a:rPr>
              <a:t>Group 2 scores: 0, 10, 20, 200, 200, 380, 390, 400</a:t>
            </a:r>
          </a:p>
          <a:p>
            <a:pPr marL="1028700" lvl="2" indent="-342900">
              <a:spcAft>
                <a:spcPts val="450"/>
              </a:spcAft>
            </a:pPr>
            <a:r>
              <a:rPr lang="en-US" sz="1800" dirty="0">
                <a:ea typeface="+mn-lt"/>
                <a:cs typeface="+mn-lt"/>
              </a:rPr>
              <a:t>Scores from Group 1 and Group 2 have the same central tendency but different </a:t>
            </a:r>
            <a:r>
              <a:rPr lang="en-US" sz="1800">
                <a:ea typeface="+mn-lt"/>
                <a:cs typeface="+mn-lt"/>
              </a:rPr>
              <a:t>variability</a:t>
            </a:r>
            <a:endParaRPr lang="en-US" sz="1600">
              <a:cs typeface="Arial"/>
            </a:endParaRPr>
          </a:p>
          <a:p>
            <a:pPr marL="0" indent="0">
              <a:spcAft>
                <a:spcPts val="450"/>
              </a:spcAft>
              <a:buNone/>
            </a:pPr>
            <a:endParaRPr lang="en-US" b="1" dirty="0">
              <a:cs typeface="Arial"/>
            </a:endParaRPr>
          </a:p>
          <a:p>
            <a:pPr>
              <a:spcAft>
                <a:spcPts val="450"/>
              </a:spcAft>
            </a:pPr>
            <a:endParaRPr lang="en-US" dirty="0">
              <a:cs typeface="Arial"/>
            </a:endParaRPr>
          </a:p>
        </p:txBody>
      </p:sp>
      <p:sp>
        <p:nvSpPr>
          <p:cNvPr id="4" name="Footer Placeholder 3">
            <a:extLst>
              <a:ext uri="{FF2B5EF4-FFF2-40B4-BE49-F238E27FC236}">
                <a16:creationId xmlns:a16="http://schemas.microsoft.com/office/drawing/2014/main" id="{AF12388A-E500-4A73-B4B0-B1AD0A1110AC}"/>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1286893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D4E6-E75E-4B8A-8125-83AB7806CCC9}"/>
              </a:ext>
            </a:extLst>
          </p:cNvPr>
          <p:cNvSpPr>
            <a:spLocks noGrp="1"/>
          </p:cNvSpPr>
          <p:nvPr>
            <p:ph type="title"/>
          </p:nvPr>
        </p:nvSpPr>
        <p:spPr/>
        <p:txBody>
          <a:bodyPr/>
          <a:lstStyle/>
          <a:p>
            <a:r>
              <a:rPr lang="en-US" dirty="0">
                <a:cs typeface="Arial"/>
              </a:rPr>
              <a:t>Quantitative Data Analysis</a:t>
            </a:r>
            <a:endParaRPr lang="en-US" dirty="0"/>
          </a:p>
        </p:txBody>
      </p:sp>
      <p:sp>
        <p:nvSpPr>
          <p:cNvPr id="3" name="Content Placeholder 2">
            <a:extLst>
              <a:ext uri="{FF2B5EF4-FFF2-40B4-BE49-F238E27FC236}">
                <a16:creationId xmlns:a16="http://schemas.microsoft.com/office/drawing/2014/main" id="{5B5F5D4A-710F-4D27-BEB9-0F447D677643}"/>
              </a:ext>
            </a:extLst>
          </p:cNvPr>
          <p:cNvSpPr>
            <a:spLocks noGrp="1"/>
          </p:cNvSpPr>
          <p:nvPr>
            <p:ph idx="1"/>
          </p:nvPr>
        </p:nvSpPr>
        <p:spPr>
          <a:xfrm>
            <a:off x="733514" y="1814398"/>
            <a:ext cx="7886939" cy="4480806"/>
          </a:xfrm>
        </p:spPr>
        <p:txBody>
          <a:bodyPr vert="horz" lIns="91440" tIns="45720" rIns="91440" bIns="45720" rtlCol="0" anchor="t">
            <a:normAutofit/>
          </a:bodyPr>
          <a:lstStyle/>
          <a:p>
            <a:pPr>
              <a:buNone/>
            </a:pPr>
            <a:r>
              <a:rPr lang="en-US" b="1" dirty="0">
                <a:ea typeface="+mn-lt"/>
                <a:cs typeface="+mn-lt"/>
              </a:rPr>
              <a:t>The process (continued):</a:t>
            </a:r>
            <a:endParaRPr lang="en-US" dirty="0"/>
          </a:p>
          <a:p>
            <a:pPr marL="342900" indent="-342900"/>
            <a:r>
              <a:rPr lang="en-US">
                <a:ea typeface="+mn-lt"/>
                <a:cs typeface="+mn-lt"/>
              </a:rPr>
              <a:t>Just reporting the mean can be misleading. For example, </a:t>
            </a:r>
            <a:r>
              <a:rPr lang="en-US" dirty="0">
                <a:ea typeface="+mn-lt"/>
                <a:cs typeface="+mn-lt"/>
              </a:rPr>
              <a:t>average salary of State of Iowa employees is $51,000. What role might Kirk Ferentz’s salary play in this figure? Consider how having the median and more might be more helpful.</a:t>
            </a:r>
            <a:endParaRPr lang="en-US">
              <a:cs typeface="Arial"/>
            </a:endParaRPr>
          </a:p>
          <a:p>
            <a:pPr marL="0" indent="0">
              <a:spcAft>
                <a:spcPts val="450"/>
              </a:spcAft>
              <a:buNone/>
            </a:pPr>
            <a:endParaRPr lang="en-US" b="1" dirty="0">
              <a:cs typeface="Arial"/>
            </a:endParaRPr>
          </a:p>
          <a:p>
            <a:endParaRPr lang="en-US" dirty="0">
              <a:cs typeface="Arial"/>
            </a:endParaRPr>
          </a:p>
        </p:txBody>
      </p:sp>
      <p:sp>
        <p:nvSpPr>
          <p:cNvPr id="4" name="Footer Placeholder 3">
            <a:extLst>
              <a:ext uri="{FF2B5EF4-FFF2-40B4-BE49-F238E27FC236}">
                <a16:creationId xmlns:a16="http://schemas.microsoft.com/office/drawing/2014/main" id="{AF12388A-E500-4A73-B4B0-B1AD0A1110AC}"/>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4147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3D4E6-E75E-4B8A-8125-83AB7806CCC9}"/>
              </a:ext>
            </a:extLst>
          </p:cNvPr>
          <p:cNvSpPr>
            <a:spLocks noGrp="1"/>
          </p:cNvSpPr>
          <p:nvPr>
            <p:ph type="title"/>
          </p:nvPr>
        </p:nvSpPr>
        <p:spPr>
          <a:xfrm>
            <a:off x="628650" y="178220"/>
            <a:ext cx="7886700" cy="1325563"/>
          </a:xfrm>
        </p:spPr>
        <p:txBody>
          <a:bodyPr/>
          <a:lstStyle/>
          <a:p>
            <a:r>
              <a:rPr lang="en-US" dirty="0">
                <a:cs typeface="Arial"/>
              </a:rPr>
              <a:t>How effective was the Excel lecture at:</a:t>
            </a:r>
            <a:endParaRPr lang="en-US" dirty="0"/>
          </a:p>
        </p:txBody>
      </p:sp>
      <p:sp>
        <p:nvSpPr>
          <p:cNvPr id="4" name="Footer Placeholder 3">
            <a:extLst>
              <a:ext uri="{FF2B5EF4-FFF2-40B4-BE49-F238E27FC236}">
                <a16:creationId xmlns:a16="http://schemas.microsoft.com/office/drawing/2014/main" id="{AF12388A-E500-4A73-B4B0-B1AD0A1110AC}"/>
              </a:ext>
            </a:extLst>
          </p:cNvPr>
          <p:cNvSpPr>
            <a:spLocks noGrp="1"/>
          </p:cNvSpPr>
          <p:nvPr>
            <p:ph type="ftr" sz="quarter" idx="10"/>
          </p:nvPr>
        </p:nvSpPr>
        <p:spPr/>
        <p:txBody>
          <a:bodyPr/>
          <a:lstStyle/>
          <a:p>
            <a:r>
              <a:rPr lang="en-US"/>
              <a:t>Assessment, Improvement, &amp; Research</a:t>
            </a:r>
          </a:p>
        </p:txBody>
      </p:sp>
      <p:graphicFrame>
        <p:nvGraphicFramePr>
          <p:cNvPr id="8" name="Content Placeholder 7">
            <a:extLst>
              <a:ext uri="{FF2B5EF4-FFF2-40B4-BE49-F238E27FC236}">
                <a16:creationId xmlns:a16="http://schemas.microsoft.com/office/drawing/2014/main" id="{8B25CEF7-2205-468D-BC2E-4452F2032A28}"/>
              </a:ext>
            </a:extLst>
          </p:cNvPr>
          <p:cNvGraphicFramePr>
            <a:graphicFrameLocks noGrp="1"/>
          </p:cNvGraphicFramePr>
          <p:nvPr>
            <p:ph idx="1"/>
            <p:extLst>
              <p:ext uri="{D42A27DB-BD31-4B8C-83A1-F6EECF244321}">
                <p14:modId xmlns:p14="http://schemas.microsoft.com/office/powerpoint/2010/main" val="1547403179"/>
              </p:ext>
            </p:extLst>
          </p:nvPr>
        </p:nvGraphicFramePr>
        <p:xfrm>
          <a:off x="410543" y="1503783"/>
          <a:ext cx="8517265" cy="2703195"/>
        </p:xfrm>
        <a:graphic>
          <a:graphicData uri="http://schemas.openxmlformats.org/drawingml/2006/table">
            <a:tbl>
              <a:tblPr firstRow="1" firstCol="1" bandRow="1">
                <a:tableStyleId>{5940675A-B579-460E-94D1-54222C63F5DA}</a:tableStyleId>
              </a:tblPr>
              <a:tblGrid>
                <a:gridCol w="2510500">
                  <a:extLst>
                    <a:ext uri="{9D8B030D-6E8A-4147-A177-3AD203B41FA5}">
                      <a16:colId xmlns:a16="http://schemas.microsoft.com/office/drawing/2014/main" val="3249438995"/>
                    </a:ext>
                  </a:extLst>
                </a:gridCol>
                <a:gridCol w="1573161">
                  <a:extLst>
                    <a:ext uri="{9D8B030D-6E8A-4147-A177-3AD203B41FA5}">
                      <a16:colId xmlns:a16="http://schemas.microsoft.com/office/drawing/2014/main" val="2835861365"/>
                    </a:ext>
                  </a:extLst>
                </a:gridCol>
                <a:gridCol w="1471077">
                  <a:extLst>
                    <a:ext uri="{9D8B030D-6E8A-4147-A177-3AD203B41FA5}">
                      <a16:colId xmlns:a16="http://schemas.microsoft.com/office/drawing/2014/main" val="3744811873"/>
                    </a:ext>
                  </a:extLst>
                </a:gridCol>
                <a:gridCol w="1353569">
                  <a:extLst>
                    <a:ext uri="{9D8B030D-6E8A-4147-A177-3AD203B41FA5}">
                      <a16:colId xmlns:a16="http://schemas.microsoft.com/office/drawing/2014/main" val="1274747956"/>
                    </a:ext>
                  </a:extLst>
                </a:gridCol>
                <a:gridCol w="1608958">
                  <a:extLst>
                    <a:ext uri="{9D8B030D-6E8A-4147-A177-3AD203B41FA5}">
                      <a16:colId xmlns:a16="http://schemas.microsoft.com/office/drawing/2014/main" val="3075003181"/>
                    </a:ext>
                  </a:extLst>
                </a:gridCol>
              </a:tblGrid>
              <a:tr h="1524000">
                <a:tc>
                  <a:txBody>
                    <a:bodyPr/>
                    <a:lstStyle/>
                    <a:p>
                      <a:pPr marL="0" marR="0" algn="l" rtl="0" eaLnBrk="1" latinLnBrk="0" hangingPunct="1">
                        <a:lnSpc>
                          <a:spcPct val="115000"/>
                        </a:lnSpc>
                        <a:spcBef>
                          <a:spcPts val="0"/>
                        </a:spcBef>
                        <a:spcAft>
                          <a:spcPts val="0"/>
                        </a:spcAft>
                      </a:pPr>
                      <a:r>
                        <a:rPr lang="en-US" sz="1600" b="1" kern="1200">
                          <a:effectLst/>
                        </a:rPr>
                        <a:t>Item</a:t>
                      </a:r>
                      <a:endParaRPr lang="en-US" b="1">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b="1" kern="1200" dirty="0">
                          <a:effectLst/>
                        </a:rPr>
                        <a:t>% responding very ineffective or ineffective</a:t>
                      </a:r>
                      <a:endParaRPr lang="en-US" b="1" dirty="0">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b="1" kern="1200">
                          <a:effectLst/>
                        </a:rPr>
                        <a:t>% responding somewhat ineffective or somewhat effective</a:t>
                      </a:r>
                      <a:endParaRPr lang="en-US" b="1">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b="1" kern="1200">
                          <a:effectLst/>
                        </a:rPr>
                        <a:t>% responding effective or very effective</a:t>
                      </a:r>
                      <a:endParaRPr lang="en-US" b="1">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b="1" kern="1200">
                          <a:effectLst/>
                        </a:rPr>
                        <a:t>Mean response (1=very ineffective to 6=very effective)</a:t>
                      </a:r>
                      <a:endParaRPr lang="en-US" b="1">
                        <a:effectLst/>
                      </a:endParaRPr>
                    </a:p>
                  </a:txBody>
                  <a:tcPr marL="45720" marR="45720" anchor="ctr"/>
                </a:tc>
                <a:extLst>
                  <a:ext uri="{0D108BD9-81ED-4DB2-BD59-A6C34878D82A}">
                    <a16:rowId xmlns:a16="http://schemas.microsoft.com/office/drawing/2014/main" val="3593792032"/>
                  </a:ext>
                </a:extLst>
              </a:tr>
              <a:tr h="1179195">
                <a:tc>
                  <a:txBody>
                    <a:bodyPr/>
                    <a:lstStyle/>
                    <a:p>
                      <a:pPr marL="0" marR="0" algn="l" rtl="0" eaLnBrk="1" latinLnBrk="0" hangingPunct="1">
                        <a:lnSpc>
                          <a:spcPct val="115000"/>
                        </a:lnSpc>
                        <a:spcBef>
                          <a:spcPts val="0"/>
                        </a:spcBef>
                        <a:spcAft>
                          <a:spcPts val="0"/>
                        </a:spcAft>
                      </a:pPr>
                      <a:r>
                        <a:rPr lang="en-US" sz="1800" kern="1200" dirty="0">
                          <a:effectLst/>
                        </a:rPr>
                        <a:t>Outlining the expectations for academics?</a:t>
                      </a:r>
                      <a:endParaRPr lang="en-US" dirty="0">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kern="1200">
                          <a:effectLst/>
                        </a:rPr>
                        <a:t>16%</a:t>
                      </a:r>
                      <a:endParaRPr lang="en-US">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kern="1200">
                          <a:effectLst/>
                        </a:rPr>
                        <a:t>44%</a:t>
                      </a:r>
                      <a:endParaRPr lang="en-US">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kern="1200">
                          <a:effectLst/>
                        </a:rPr>
                        <a:t>40%</a:t>
                      </a:r>
                      <a:endParaRPr lang="en-US">
                        <a:effectLst/>
                      </a:endParaRPr>
                    </a:p>
                  </a:txBody>
                  <a:tcPr marL="45720" marR="45720" anchor="ctr"/>
                </a:tc>
                <a:tc>
                  <a:txBody>
                    <a:bodyPr/>
                    <a:lstStyle/>
                    <a:p>
                      <a:pPr marL="0" marR="0" algn="l" rtl="0" eaLnBrk="1" latinLnBrk="0" hangingPunct="1">
                        <a:lnSpc>
                          <a:spcPct val="115000"/>
                        </a:lnSpc>
                        <a:spcBef>
                          <a:spcPts val="0"/>
                        </a:spcBef>
                        <a:spcAft>
                          <a:spcPts val="0"/>
                        </a:spcAft>
                      </a:pPr>
                      <a:r>
                        <a:rPr lang="en-US" sz="1600" kern="1200" dirty="0">
                          <a:effectLst/>
                        </a:rPr>
                        <a:t>4.0</a:t>
                      </a:r>
                      <a:endParaRPr lang="en-US" dirty="0">
                        <a:effectLst/>
                      </a:endParaRPr>
                    </a:p>
                  </a:txBody>
                  <a:tcPr marL="45720" marR="45720" anchor="ctr"/>
                </a:tc>
                <a:extLst>
                  <a:ext uri="{0D108BD9-81ED-4DB2-BD59-A6C34878D82A}">
                    <a16:rowId xmlns:a16="http://schemas.microsoft.com/office/drawing/2014/main" val="804965169"/>
                  </a:ext>
                </a:extLst>
              </a:tr>
            </a:tbl>
          </a:graphicData>
        </a:graphic>
      </p:graphicFrame>
      <p:sp>
        <p:nvSpPr>
          <p:cNvPr id="3" name="TextBox 2">
            <a:extLst>
              <a:ext uri="{FF2B5EF4-FFF2-40B4-BE49-F238E27FC236}">
                <a16:creationId xmlns:a16="http://schemas.microsoft.com/office/drawing/2014/main" id="{414B023B-6DE3-45FB-B8A9-896CE2A1C0D1}"/>
              </a:ext>
            </a:extLst>
          </p:cNvPr>
          <p:cNvSpPr txBox="1"/>
          <p:nvPr/>
        </p:nvSpPr>
        <p:spPr>
          <a:xfrm>
            <a:off x="410543" y="4555918"/>
            <a:ext cx="8982972"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b="1" dirty="0">
                <a:cs typeface="Arial"/>
              </a:rPr>
              <a:t>Exercise: </a:t>
            </a:r>
            <a:r>
              <a:rPr lang="en-US" sz="3300" dirty="0">
                <a:cs typeface="Arial"/>
              </a:rPr>
              <a:t>What do the responses tell us?</a:t>
            </a:r>
          </a:p>
        </p:txBody>
      </p:sp>
    </p:spTree>
    <p:extLst>
      <p:ext uri="{BB962C8B-B14F-4D97-AF65-F5344CB8AC3E}">
        <p14:creationId xmlns:p14="http://schemas.microsoft.com/office/powerpoint/2010/main" val="2042401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92FB2-316F-4AE4-86EF-974A054997F8}"/>
              </a:ext>
            </a:extLst>
          </p:cNvPr>
          <p:cNvSpPr>
            <a:spLocks noGrp="1"/>
          </p:cNvSpPr>
          <p:nvPr>
            <p:ph type="title"/>
          </p:nvPr>
        </p:nvSpPr>
        <p:spPr/>
        <p:txBody>
          <a:bodyPr/>
          <a:lstStyle/>
          <a:p>
            <a:r>
              <a:rPr lang="en-US">
                <a:cs typeface="Arial"/>
              </a:rPr>
              <a:t>Statistical Analysis System (SAS)</a:t>
            </a:r>
            <a:endParaRPr lang="en-US"/>
          </a:p>
        </p:txBody>
      </p:sp>
      <p:sp>
        <p:nvSpPr>
          <p:cNvPr id="3" name="Content Placeholder 2">
            <a:extLst>
              <a:ext uri="{FF2B5EF4-FFF2-40B4-BE49-F238E27FC236}">
                <a16:creationId xmlns:a16="http://schemas.microsoft.com/office/drawing/2014/main" id="{B870B247-0D18-4067-B041-CDF6FD4C1BB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a:cs typeface="Arial" panose="020B0604020202020204"/>
              </a:rPr>
              <a:t>A data analysis tool for high level data management</a:t>
            </a:r>
            <a:endParaRPr lang="en-US" dirty="0">
              <a:cs typeface="Arial" panose="020B0604020202020204"/>
            </a:endParaRPr>
          </a:p>
          <a:p>
            <a:pPr marL="0" indent="0">
              <a:buNone/>
            </a:pPr>
            <a:endParaRPr lang="en-US" dirty="0">
              <a:cs typeface="Arial" panose="020B0604020202020204"/>
            </a:endParaRPr>
          </a:p>
          <a:p>
            <a:pPr marL="0" indent="0">
              <a:buNone/>
            </a:pPr>
            <a:r>
              <a:rPr lang="en-US">
                <a:cs typeface="Arial" panose="020B0604020202020204"/>
              </a:rPr>
              <a:t>Allows user access to:</a:t>
            </a:r>
            <a:endParaRPr lang="en-US" dirty="0">
              <a:cs typeface="Arial" panose="020B0604020202020204"/>
            </a:endParaRPr>
          </a:p>
          <a:p>
            <a:pPr marL="0" indent="0">
              <a:buNone/>
            </a:pPr>
            <a:endParaRPr lang="en-US" dirty="0">
              <a:ea typeface="+mn-lt"/>
              <a:cs typeface="+mn-lt"/>
            </a:endParaRPr>
          </a:p>
          <a:p>
            <a:r>
              <a:rPr lang="en-US">
                <a:ea typeface="+mn-lt"/>
                <a:cs typeface="+mn-lt"/>
              </a:rPr>
              <a:t>Retrieve information and manage data</a:t>
            </a:r>
            <a:endParaRPr lang="en-US"/>
          </a:p>
          <a:p>
            <a:r>
              <a:rPr lang="en-US">
                <a:ea typeface="+mn-lt"/>
                <a:cs typeface="+mn-lt"/>
              </a:rPr>
              <a:t>Write reports and create graphics</a:t>
            </a:r>
          </a:p>
          <a:p>
            <a:r>
              <a:rPr lang="en-US">
                <a:ea typeface="+mn-lt"/>
                <a:cs typeface="+mn-lt"/>
              </a:rPr>
              <a:t>Statistical analysis, econometrics and data mining</a:t>
            </a:r>
            <a:endParaRPr lang="en-US">
              <a:cs typeface="Arial" panose="020B0604020202020204"/>
            </a:endParaRPr>
          </a:p>
          <a:p>
            <a:r>
              <a:rPr lang="en-US">
                <a:ea typeface="+mn-lt"/>
                <a:cs typeface="+mn-lt"/>
              </a:rPr>
              <a:t>Operations research and project management</a:t>
            </a:r>
            <a:endParaRPr lang="en-US"/>
          </a:p>
          <a:p>
            <a:r>
              <a:rPr lang="en-US">
                <a:ea typeface="+mn-lt"/>
                <a:cs typeface="+mn-lt"/>
              </a:rPr>
              <a:t>Quality improvement</a:t>
            </a:r>
            <a:endParaRPr lang="en-US"/>
          </a:p>
          <a:p>
            <a:r>
              <a:rPr lang="en-US">
                <a:ea typeface="+mn-lt"/>
                <a:cs typeface="+mn-lt"/>
              </a:rPr>
              <a:t>Data warehousing (extract, transform, load)</a:t>
            </a:r>
            <a:endParaRPr lang="en-US"/>
          </a:p>
          <a:p>
            <a:r>
              <a:rPr lang="en-US">
                <a:ea typeface="+mn-lt"/>
                <a:cs typeface="+mn-lt"/>
              </a:rPr>
              <a:t>Platform independent and remote computing</a:t>
            </a:r>
            <a:endParaRPr lang="en-US"/>
          </a:p>
          <a:p>
            <a:endParaRPr lang="en-US" dirty="0">
              <a:cs typeface="Arial"/>
            </a:endParaRPr>
          </a:p>
        </p:txBody>
      </p:sp>
      <p:sp>
        <p:nvSpPr>
          <p:cNvPr id="4" name="Footer Placeholder 3">
            <a:extLst>
              <a:ext uri="{FF2B5EF4-FFF2-40B4-BE49-F238E27FC236}">
                <a16:creationId xmlns:a16="http://schemas.microsoft.com/office/drawing/2014/main" id="{A73769E7-ECAA-4704-9B74-5B9DD9A6D8DF}"/>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4061348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FF0EB-3D04-4D2B-AAE7-F2E92B8F1BB2}"/>
              </a:ext>
            </a:extLst>
          </p:cNvPr>
          <p:cNvSpPr>
            <a:spLocks noGrp="1"/>
          </p:cNvSpPr>
          <p:nvPr>
            <p:ph type="title"/>
          </p:nvPr>
        </p:nvSpPr>
        <p:spPr/>
        <p:txBody>
          <a:bodyPr/>
          <a:lstStyle/>
          <a:p>
            <a:r>
              <a:rPr lang="en-US">
                <a:cs typeface="Arial"/>
              </a:rPr>
              <a:t>SPSS</a:t>
            </a:r>
            <a:endParaRPr lang="en-US"/>
          </a:p>
        </p:txBody>
      </p:sp>
      <p:sp>
        <p:nvSpPr>
          <p:cNvPr id="3" name="Content Placeholder 2">
            <a:extLst>
              <a:ext uri="{FF2B5EF4-FFF2-40B4-BE49-F238E27FC236}">
                <a16:creationId xmlns:a16="http://schemas.microsoft.com/office/drawing/2014/main" id="{D09A4E6F-D8E5-4636-A97D-26B14A0801CF}"/>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A statistical analysis software program</a:t>
            </a:r>
            <a:endParaRPr lang="en-US"/>
          </a:p>
          <a:p>
            <a:pPr marL="0" indent="0">
              <a:buNone/>
            </a:pPr>
            <a:endParaRPr lang="en-US" dirty="0">
              <a:cs typeface="Arial"/>
            </a:endParaRPr>
          </a:p>
          <a:p>
            <a:r>
              <a:rPr lang="en-US">
                <a:cs typeface="Arial"/>
              </a:rPr>
              <a:t>Facilitate complex analysis and management of statistical data</a:t>
            </a:r>
            <a:endParaRPr lang="en-US" dirty="0">
              <a:cs typeface="Arial"/>
            </a:endParaRPr>
          </a:p>
          <a:p>
            <a:r>
              <a:rPr lang="en-US">
                <a:cs typeface="Arial"/>
              </a:rPr>
              <a:t>Specifically designed for social science data</a:t>
            </a:r>
            <a:endParaRPr lang="en-US" dirty="0">
              <a:cs typeface="Arial"/>
            </a:endParaRPr>
          </a:p>
          <a:p>
            <a:pPr>
              <a:spcAft>
                <a:spcPts val="450"/>
              </a:spcAft>
            </a:pPr>
            <a:endParaRPr lang="en-US" dirty="0">
              <a:cs typeface="Arial"/>
            </a:endParaRPr>
          </a:p>
          <a:p>
            <a:endParaRPr lang="en-US" dirty="0">
              <a:cs typeface="Arial"/>
            </a:endParaRPr>
          </a:p>
          <a:p>
            <a:endParaRPr lang="en-US" dirty="0">
              <a:cs typeface="Arial"/>
            </a:endParaRPr>
          </a:p>
        </p:txBody>
      </p:sp>
      <p:sp>
        <p:nvSpPr>
          <p:cNvPr id="4" name="Footer Placeholder 3">
            <a:extLst>
              <a:ext uri="{FF2B5EF4-FFF2-40B4-BE49-F238E27FC236}">
                <a16:creationId xmlns:a16="http://schemas.microsoft.com/office/drawing/2014/main" id="{E2444287-3F77-464B-9939-7540B4D04E07}"/>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55270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CA1F7-7C1C-4116-869E-40FDF819AD5D}"/>
              </a:ext>
            </a:extLst>
          </p:cNvPr>
          <p:cNvSpPr>
            <a:spLocks noGrp="1"/>
          </p:cNvSpPr>
          <p:nvPr>
            <p:ph type="title"/>
          </p:nvPr>
        </p:nvSpPr>
        <p:spPr/>
        <p:txBody>
          <a:bodyPr/>
          <a:lstStyle/>
          <a:p>
            <a:r>
              <a:rPr lang="en-US">
                <a:cs typeface="Arial"/>
              </a:rPr>
              <a:t>STATA</a:t>
            </a:r>
            <a:endParaRPr lang="en-US"/>
          </a:p>
        </p:txBody>
      </p:sp>
      <p:sp>
        <p:nvSpPr>
          <p:cNvPr id="3" name="Content Placeholder 2">
            <a:extLst>
              <a:ext uri="{FF2B5EF4-FFF2-40B4-BE49-F238E27FC236}">
                <a16:creationId xmlns:a16="http://schemas.microsoft.com/office/drawing/2014/main" id="{03A670F9-F4CC-4BE2-BD4E-EA92AF7057A6}"/>
              </a:ext>
            </a:extLst>
          </p:cNvPr>
          <p:cNvSpPr>
            <a:spLocks noGrp="1"/>
          </p:cNvSpPr>
          <p:nvPr>
            <p:ph idx="1"/>
          </p:nvPr>
        </p:nvSpPr>
        <p:spPr/>
        <p:txBody>
          <a:bodyPr vert="horz" lIns="91440" tIns="45720" rIns="91440" bIns="45720" rtlCol="0" anchor="t">
            <a:normAutofit/>
          </a:bodyPr>
          <a:lstStyle/>
          <a:p>
            <a:pPr marL="0" indent="0">
              <a:buNone/>
            </a:pPr>
            <a:r>
              <a:rPr lang="en-US">
                <a:cs typeface="Arial" panose="020B0604020202020204"/>
              </a:rPr>
              <a:t>A data analysis tool for visualizations, observations and making inferences</a:t>
            </a:r>
            <a:endParaRPr lang="en-US" dirty="0">
              <a:cs typeface="Arial" panose="020B0604020202020204"/>
            </a:endParaRPr>
          </a:p>
          <a:p>
            <a:pPr marL="0" indent="0">
              <a:buNone/>
            </a:pPr>
            <a:endParaRPr lang="en-US" dirty="0">
              <a:cs typeface="Arial" panose="020B0604020202020204"/>
            </a:endParaRPr>
          </a:p>
          <a:p>
            <a:pPr marL="0" indent="0">
              <a:buNone/>
            </a:pPr>
            <a:r>
              <a:rPr lang="en-US">
                <a:cs typeface="Arial" panose="020B0604020202020204"/>
              </a:rPr>
              <a:t>Allows user to:</a:t>
            </a:r>
          </a:p>
          <a:p>
            <a:pPr marL="342900" indent="-342900"/>
            <a:r>
              <a:rPr lang="en-US">
                <a:cs typeface="Arial" panose="020B0604020202020204"/>
              </a:rPr>
              <a:t>Make observations of large data sets</a:t>
            </a:r>
            <a:endParaRPr lang="en-US" dirty="0">
              <a:cs typeface="Arial" panose="020B0604020202020204"/>
            </a:endParaRPr>
          </a:p>
          <a:p>
            <a:pPr marL="342900" indent="-342900"/>
            <a:r>
              <a:rPr lang="en-US">
                <a:cs typeface="Arial" panose="020B0604020202020204"/>
              </a:rPr>
              <a:t>Compare multiple variables</a:t>
            </a:r>
          </a:p>
          <a:p>
            <a:pPr marL="342900" indent="-342900"/>
            <a:r>
              <a:rPr lang="en-US">
                <a:cs typeface="Arial" panose="020B0604020202020204"/>
              </a:rPr>
              <a:t>Manage data</a:t>
            </a:r>
          </a:p>
          <a:p>
            <a:pPr marL="342900" indent="-342900"/>
            <a:r>
              <a:rPr lang="en-US">
                <a:cs typeface="Arial" panose="020B0604020202020204"/>
              </a:rPr>
              <a:t>Create visualizations</a:t>
            </a:r>
            <a:endParaRPr lang="en-US" dirty="0">
              <a:cs typeface="Arial" panose="020B0604020202020204"/>
            </a:endParaRPr>
          </a:p>
        </p:txBody>
      </p:sp>
      <p:sp>
        <p:nvSpPr>
          <p:cNvPr id="4" name="Footer Placeholder 3">
            <a:extLst>
              <a:ext uri="{FF2B5EF4-FFF2-40B4-BE49-F238E27FC236}">
                <a16:creationId xmlns:a16="http://schemas.microsoft.com/office/drawing/2014/main" id="{58349AA6-1DCE-409B-8277-9D9D46FBB8B0}"/>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13577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F234-E4AD-4CEA-9EB0-26AF2158B0B6}"/>
              </a:ext>
            </a:extLst>
          </p:cNvPr>
          <p:cNvSpPr>
            <a:spLocks noGrp="1"/>
          </p:cNvSpPr>
          <p:nvPr>
            <p:ph type="title"/>
          </p:nvPr>
        </p:nvSpPr>
        <p:spPr/>
        <p:txBody>
          <a:bodyPr/>
          <a:lstStyle/>
          <a:p>
            <a:r>
              <a:rPr lang="en-US">
                <a:cs typeface="Arial"/>
              </a:rPr>
              <a:t>Qualtrics</a:t>
            </a:r>
            <a:endParaRPr lang="en-US"/>
          </a:p>
        </p:txBody>
      </p:sp>
      <p:sp>
        <p:nvSpPr>
          <p:cNvPr id="3" name="Content Placeholder 2">
            <a:extLst>
              <a:ext uri="{FF2B5EF4-FFF2-40B4-BE49-F238E27FC236}">
                <a16:creationId xmlns:a16="http://schemas.microsoft.com/office/drawing/2014/main" id="{EC9893B7-64B0-4EBA-9EE3-8472F8B0CE83}"/>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A web-based survey and data collection tool for creating </a:t>
            </a:r>
            <a:r>
              <a:rPr lang="en-US">
                <a:ea typeface="+mn-lt"/>
                <a:cs typeface="+mn-lt"/>
              </a:rPr>
              <a:t>and conducting online surveys</a:t>
            </a:r>
            <a:endParaRPr lang="en-US" dirty="0">
              <a:ea typeface="+mn-lt"/>
              <a:cs typeface="+mn-lt"/>
            </a:endParaRPr>
          </a:p>
          <a:p>
            <a:pPr marL="0" indent="0">
              <a:buNone/>
            </a:pPr>
            <a:endParaRPr lang="en-US" dirty="0">
              <a:ea typeface="+mn-lt"/>
              <a:cs typeface="+mn-lt"/>
            </a:endParaRPr>
          </a:p>
          <a:p>
            <a:r>
              <a:rPr lang="en-US">
                <a:ea typeface="+mn-lt"/>
                <a:cs typeface="+mn-lt"/>
              </a:rPr>
              <a:t>Conduct research, create surveys</a:t>
            </a:r>
          </a:p>
          <a:p>
            <a:r>
              <a:rPr lang="en-US">
                <a:ea typeface="+mn-lt"/>
                <a:cs typeface="+mn-lt"/>
              </a:rPr>
              <a:t>Can also utilize data analysis features to create graphics and view automated tables of quantitative data collected</a:t>
            </a:r>
            <a:endParaRPr lang="en-US" dirty="0">
              <a:ea typeface="+mn-lt"/>
              <a:cs typeface="+mn-lt"/>
            </a:endParaRPr>
          </a:p>
          <a:p>
            <a:r>
              <a:rPr lang="en-US">
                <a:ea typeface="+mn-lt"/>
                <a:cs typeface="+mn-lt"/>
              </a:rPr>
              <a:t>No cost to faculty, staff and students</a:t>
            </a:r>
            <a:endParaRPr lang="en-US">
              <a:cs typeface="Arial" panose="020B0604020202020204"/>
            </a:endParaRPr>
          </a:p>
        </p:txBody>
      </p:sp>
      <p:sp>
        <p:nvSpPr>
          <p:cNvPr id="4" name="Footer Placeholder 3">
            <a:extLst>
              <a:ext uri="{FF2B5EF4-FFF2-40B4-BE49-F238E27FC236}">
                <a16:creationId xmlns:a16="http://schemas.microsoft.com/office/drawing/2014/main" id="{B3FA5197-65A8-4693-9A76-6CA1B85DF13C}"/>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991538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65215-E3ED-43AF-8A18-FF64F5B03D97}"/>
              </a:ext>
            </a:extLst>
          </p:cNvPr>
          <p:cNvSpPr>
            <a:spLocks noGrp="1"/>
          </p:cNvSpPr>
          <p:nvPr>
            <p:ph type="title"/>
          </p:nvPr>
        </p:nvSpPr>
        <p:spPr/>
        <p:txBody>
          <a:bodyPr/>
          <a:lstStyle/>
          <a:p>
            <a:r>
              <a:rPr lang="en-US">
                <a:cs typeface="Arial"/>
              </a:rPr>
              <a:t>Excel</a:t>
            </a:r>
            <a:endParaRPr lang="en-US"/>
          </a:p>
        </p:txBody>
      </p:sp>
      <p:sp>
        <p:nvSpPr>
          <p:cNvPr id="3" name="Content Placeholder 2">
            <a:extLst>
              <a:ext uri="{FF2B5EF4-FFF2-40B4-BE49-F238E27FC236}">
                <a16:creationId xmlns:a16="http://schemas.microsoft.com/office/drawing/2014/main" id="{EAE796CE-FEEA-400F-AE7D-825DCFE67397}"/>
              </a:ext>
            </a:extLst>
          </p:cNvPr>
          <p:cNvSpPr>
            <a:spLocks noGrp="1"/>
          </p:cNvSpPr>
          <p:nvPr>
            <p:ph idx="1"/>
          </p:nvPr>
        </p:nvSpPr>
        <p:spPr/>
        <p:txBody>
          <a:bodyPr vert="horz" lIns="91440" tIns="45720" rIns="91440" bIns="45720" rtlCol="0" anchor="t">
            <a:normAutofit/>
          </a:bodyPr>
          <a:lstStyle/>
          <a:p>
            <a:pPr marL="0" indent="0">
              <a:buNone/>
            </a:pPr>
            <a:r>
              <a:rPr lang="en-US">
                <a:cs typeface="Arial"/>
              </a:rPr>
              <a:t>A helpful tool to code large amounts of qualitative data</a:t>
            </a:r>
            <a:endParaRPr lang="en-US"/>
          </a:p>
          <a:p>
            <a:pPr marL="0" indent="0">
              <a:buNone/>
            </a:pPr>
            <a:endParaRPr lang="en-US" dirty="0">
              <a:cs typeface="Arial"/>
            </a:endParaRPr>
          </a:p>
          <a:p>
            <a:r>
              <a:rPr lang="en-US">
                <a:cs typeface="Arial"/>
              </a:rPr>
              <a:t>Create codes and use filters to count themes</a:t>
            </a:r>
          </a:p>
          <a:p>
            <a:r>
              <a:rPr lang="en-US">
                <a:cs typeface="Arial"/>
              </a:rPr>
              <a:t>Can create charts and create graphics of data</a:t>
            </a:r>
            <a:endParaRPr lang="en-US" dirty="0">
              <a:cs typeface="Arial"/>
            </a:endParaRPr>
          </a:p>
        </p:txBody>
      </p:sp>
      <p:sp>
        <p:nvSpPr>
          <p:cNvPr id="4" name="Footer Placeholder 3">
            <a:extLst>
              <a:ext uri="{FF2B5EF4-FFF2-40B4-BE49-F238E27FC236}">
                <a16:creationId xmlns:a16="http://schemas.microsoft.com/office/drawing/2014/main" id="{188F181C-752C-48B2-AE27-265A94F43A24}"/>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263052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265452-72B4-7046-AC3E-89500E80F420}"/>
              </a:ext>
            </a:extLst>
          </p:cNvPr>
          <p:cNvSpPr>
            <a:spLocks noGrp="1"/>
          </p:cNvSpPr>
          <p:nvPr>
            <p:ph type="ftr" sz="quarter" idx="10"/>
          </p:nvPr>
        </p:nvSpPr>
        <p:spPr/>
        <p:txBody>
          <a:bodyPr/>
          <a:lstStyle/>
          <a:p>
            <a:r>
              <a:rPr lang="en-US"/>
              <a:t>Assessment, Improvement, &amp; Research</a:t>
            </a:r>
          </a:p>
        </p:txBody>
      </p:sp>
      <p:sp>
        <p:nvSpPr>
          <p:cNvPr id="5" name="Title 1">
            <a:extLst>
              <a:ext uri="{FF2B5EF4-FFF2-40B4-BE49-F238E27FC236}">
                <a16:creationId xmlns:a16="http://schemas.microsoft.com/office/drawing/2014/main" id="{BCA98A1E-229B-448C-95A7-9C9B2CF993D7}"/>
              </a:ext>
            </a:extLst>
          </p:cNvPr>
          <p:cNvSpPr>
            <a:spLocks noGrp="1"/>
          </p:cNvSpPr>
          <p:nvPr>
            <p:ph type="title"/>
          </p:nvPr>
        </p:nvSpPr>
        <p:spPr>
          <a:xfrm>
            <a:off x="628650" y="365125"/>
            <a:ext cx="7886700" cy="1325563"/>
          </a:xfrm>
        </p:spPr>
        <p:txBody>
          <a:bodyPr/>
          <a:lstStyle/>
          <a:p>
            <a:r>
              <a:rPr lang="en-US">
                <a:latin typeface="Arial"/>
                <a:cs typeface="Calibri"/>
              </a:rPr>
              <a:t>Learning Outcomes</a:t>
            </a:r>
            <a:endParaRPr lang="en-US">
              <a:latin typeface="Arial"/>
            </a:endParaRPr>
          </a:p>
        </p:txBody>
      </p:sp>
      <p:sp>
        <p:nvSpPr>
          <p:cNvPr id="6" name="Content Placeholder 2">
            <a:extLst>
              <a:ext uri="{FF2B5EF4-FFF2-40B4-BE49-F238E27FC236}">
                <a16:creationId xmlns:a16="http://schemas.microsoft.com/office/drawing/2014/main" id="{B2192BD7-BE83-443C-BA4F-4FC59D0E5CD0}"/>
              </a:ext>
            </a:extLst>
          </p:cNvPr>
          <p:cNvSpPr>
            <a:spLocks noGrp="1"/>
          </p:cNvSpPr>
          <p:nvPr>
            <p:ph idx="1"/>
          </p:nvPr>
        </p:nvSpPr>
        <p:spPr>
          <a:xfrm>
            <a:off x="628650" y="1825625"/>
            <a:ext cx="7886700" cy="4351338"/>
          </a:xfrm>
        </p:spPr>
        <p:txBody>
          <a:bodyPr vert="horz" lIns="68580" tIns="34290" rIns="68580" bIns="34290" rtlCol="0" anchor="t">
            <a:normAutofit/>
          </a:bodyPr>
          <a:lstStyle/>
          <a:p>
            <a:pPr marL="0" indent="0">
              <a:spcBef>
                <a:spcPts val="563"/>
              </a:spcBef>
              <a:spcAft>
                <a:spcPts val="338"/>
              </a:spcAft>
              <a:buNone/>
            </a:pPr>
            <a:r>
              <a:rPr lang="en-US" dirty="0">
                <a:latin typeface="Arial"/>
                <a:ea typeface="+mn-lt"/>
                <a:cs typeface="Arial"/>
              </a:rPr>
              <a:t>As a result of this workshop participants will be able to…</a:t>
            </a:r>
            <a:endParaRPr lang="en-US" dirty="0">
              <a:ea typeface="+mn-lt"/>
              <a:cs typeface="Arial"/>
            </a:endParaRPr>
          </a:p>
          <a:p>
            <a:pPr marL="0" indent="0">
              <a:spcBef>
                <a:spcPts val="563"/>
              </a:spcBef>
              <a:spcAft>
                <a:spcPts val="338"/>
              </a:spcAft>
              <a:buNone/>
            </a:pPr>
            <a:endParaRPr lang="en-US" dirty="0">
              <a:ea typeface="+mn-lt"/>
              <a:cs typeface="+mn-lt"/>
            </a:endParaRPr>
          </a:p>
          <a:p>
            <a:pPr marL="342900" indent="-342900">
              <a:spcBef>
                <a:spcPts val="563"/>
              </a:spcBef>
              <a:spcAft>
                <a:spcPts val="338"/>
              </a:spcAft>
              <a:buFont typeface="Arial,Sans-Serif"/>
              <a:buChar char="•"/>
            </a:pPr>
            <a:r>
              <a:rPr lang="en-US" dirty="0">
                <a:ea typeface="+mn-lt"/>
                <a:cs typeface="+mn-lt"/>
              </a:rPr>
              <a:t>Describe the difference between quantitative and qualitative data analysis</a:t>
            </a:r>
            <a:endParaRPr lang="en-US" dirty="0">
              <a:cs typeface="Arial"/>
            </a:endParaRPr>
          </a:p>
          <a:p>
            <a:pPr marL="342900" indent="-342900">
              <a:spcBef>
                <a:spcPts val="563"/>
              </a:spcBef>
              <a:spcAft>
                <a:spcPts val="338"/>
              </a:spcAft>
              <a:buFont typeface="Arial,Sans-Serif"/>
              <a:buChar char="•"/>
            </a:pPr>
            <a:r>
              <a:rPr lang="en-US" dirty="0">
                <a:ea typeface="+mn-lt"/>
                <a:cs typeface="+mn-lt"/>
              </a:rPr>
              <a:t>Apply the steps of quantitative and qualitative data analysis in their own work</a:t>
            </a:r>
          </a:p>
          <a:p>
            <a:pPr marL="342900" indent="-342900">
              <a:spcBef>
                <a:spcPts val="563"/>
              </a:spcBef>
              <a:spcAft>
                <a:spcPts val="338"/>
              </a:spcAft>
              <a:buFont typeface="Arial,Sans-Serif"/>
              <a:buChar char="•"/>
            </a:pPr>
            <a:r>
              <a:rPr lang="en-US" dirty="0">
                <a:latin typeface="Arial"/>
                <a:ea typeface="+mn-lt"/>
                <a:cs typeface="Arial"/>
              </a:rPr>
              <a:t>Compare and contrast various data analysis platforms/software</a:t>
            </a:r>
            <a:endParaRPr lang="en-US"/>
          </a:p>
          <a:p>
            <a:pPr marL="305435" indent="-298450">
              <a:buFont typeface="Arial"/>
            </a:pPr>
            <a:endParaRPr lang="en-US" dirty="0">
              <a:latin typeface="Arial"/>
              <a:cs typeface="Arial"/>
            </a:endParaRPr>
          </a:p>
          <a:p>
            <a:pPr marL="305435" indent="-298450"/>
            <a:endParaRPr lang="en-US">
              <a:latin typeface="Arial"/>
              <a:cs typeface="Arial"/>
            </a:endParaRPr>
          </a:p>
          <a:p>
            <a:pPr marL="305435" indent="-298450">
              <a:buFont typeface="Arial,Sans-Serif"/>
            </a:pPr>
            <a:endParaRPr lang="en-US">
              <a:latin typeface="Arial"/>
              <a:cs typeface="Calibri"/>
            </a:endParaRPr>
          </a:p>
        </p:txBody>
      </p:sp>
    </p:spTree>
    <p:extLst>
      <p:ext uri="{BB962C8B-B14F-4D97-AF65-F5344CB8AC3E}">
        <p14:creationId xmlns:p14="http://schemas.microsoft.com/office/powerpoint/2010/main" val="404883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0A41-FA34-4A3A-9936-F408C522CE2F}"/>
              </a:ext>
            </a:extLst>
          </p:cNvPr>
          <p:cNvSpPr>
            <a:spLocks noGrp="1"/>
          </p:cNvSpPr>
          <p:nvPr>
            <p:ph type="title"/>
          </p:nvPr>
        </p:nvSpPr>
        <p:spPr/>
        <p:txBody>
          <a:bodyPr/>
          <a:lstStyle/>
          <a:p>
            <a:r>
              <a:rPr lang="en-US"/>
              <a:t>3:2:1 Activity</a:t>
            </a:r>
          </a:p>
        </p:txBody>
      </p:sp>
      <p:sp>
        <p:nvSpPr>
          <p:cNvPr id="4" name="Footer Placeholder 3">
            <a:extLst>
              <a:ext uri="{FF2B5EF4-FFF2-40B4-BE49-F238E27FC236}">
                <a16:creationId xmlns:a16="http://schemas.microsoft.com/office/drawing/2014/main" id="{74854647-EA39-4B81-A16A-5A3A5F53E5EA}"/>
              </a:ext>
            </a:extLst>
          </p:cNvPr>
          <p:cNvSpPr>
            <a:spLocks noGrp="1"/>
          </p:cNvSpPr>
          <p:nvPr>
            <p:ph type="ftr" sz="quarter" idx="10"/>
          </p:nvPr>
        </p:nvSpPr>
        <p:spPr/>
        <p:txBody>
          <a:bodyPr/>
          <a:lstStyle/>
          <a:p>
            <a:r>
              <a:rPr lang="en-US"/>
              <a:t>Assessment, Improvement, &amp; Research</a:t>
            </a:r>
          </a:p>
        </p:txBody>
      </p:sp>
      <p:graphicFrame>
        <p:nvGraphicFramePr>
          <p:cNvPr id="5" name="Content Placeholder 2">
            <a:extLst>
              <a:ext uri="{FF2B5EF4-FFF2-40B4-BE49-F238E27FC236}">
                <a16:creationId xmlns:a16="http://schemas.microsoft.com/office/drawing/2014/main" id="{15ECF362-3780-4E52-86DD-566FC5DF1F9E}"/>
              </a:ext>
            </a:extLst>
          </p:cNvPr>
          <p:cNvGraphicFramePr>
            <a:graphicFrameLocks noGrp="1"/>
          </p:cNvGraphicFramePr>
          <p:nvPr>
            <p:ph idx="1"/>
            <p:extLst>
              <p:ext uri="{D42A27DB-BD31-4B8C-83A1-F6EECF244321}">
                <p14:modId xmlns:p14="http://schemas.microsoft.com/office/powerpoint/2010/main" val="2446658601"/>
              </p:ext>
            </p:extLst>
          </p:nvPr>
        </p:nvGraphicFramePr>
        <p:xfrm>
          <a:off x="628650" y="1825625"/>
          <a:ext cx="6390459" cy="3756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548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4854647-EA39-4B81-A16A-5A3A5F53E5EA}"/>
              </a:ext>
            </a:extLst>
          </p:cNvPr>
          <p:cNvSpPr>
            <a:spLocks noGrp="1"/>
          </p:cNvSpPr>
          <p:nvPr>
            <p:ph type="ftr" sz="quarter" idx="10"/>
          </p:nvPr>
        </p:nvSpPr>
        <p:spPr/>
        <p:txBody>
          <a:bodyPr/>
          <a:lstStyle/>
          <a:p>
            <a:r>
              <a:rPr lang="en-US"/>
              <a:t>Assessment, Improvement, &amp; Research</a:t>
            </a:r>
          </a:p>
        </p:txBody>
      </p:sp>
      <p:sp>
        <p:nvSpPr>
          <p:cNvPr id="14" name="Speech Bubble: Rectangle with Corners Rounded 13">
            <a:extLst>
              <a:ext uri="{FF2B5EF4-FFF2-40B4-BE49-F238E27FC236}">
                <a16:creationId xmlns:a16="http://schemas.microsoft.com/office/drawing/2014/main" id="{D100D003-5932-4235-9DF9-026FCF7FB70E}"/>
              </a:ext>
            </a:extLst>
          </p:cNvPr>
          <p:cNvSpPr/>
          <p:nvPr/>
        </p:nvSpPr>
        <p:spPr>
          <a:xfrm>
            <a:off x="2761861" y="2320243"/>
            <a:ext cx="3321697" cy="14462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itle 1">
            <a:extLst>
              <a:ext uri="{FF2B5EF4-FFF2-40B4-BE49-F238E27FC236}">
                <a16:creationId xmlns:a16="http://schemas.microsoft.com/office/drawing/2014/main" id="{65BEB2D8-B44F-4E39-B730-796DBF3B0984}"/>
              </a:ext>
            </a:extLst>
          </p:cNvPr>
          <p:cNvSpPr>
            <a:spLocks noGrp="1"/>
          </p:cNvSpPr>
          <p:nvPr/>
        </p:nvSpPr>
        <p:spPr>
          <a:xfrm>
            <a:off x="3157246" y="2371208"/>
            <a:ext cx="2829508" cy="135355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a:lstStyle>
          <a:p>
            <a:r>
              <a:rPr lang="en-US" dirty="0"/>
              <a:t>Questions?</a:t>
            </a:r>
          </a:p>
        </p:txBody>
      </p:sp>
    </p:spTree>
    <p:extLst>
      <p:ext uri="{BB962C8B-B14F-4D97-AF65-F5344CB8AC3E}">
        <p14:creationId xmlns:p14="http://schemas.microsoft.com/office/powerpoint/2010/main" val="3144576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72EE2C-9218-425C-B7FC-9B573409067A}"/>
              </a:ext>
            </a:extLst>
          </p:cNvPr>
          <p:cNvSpPr>
            <a:spLocks noGrp="1"/>
          </p:cNvSpPr>
          <p:nvPr>
            <p:ph type="title"/>
          </p:nvPr>
        </p:nvSpPr>
        <p:spPr/>
        <p:txBody>
          <a:bodyPr/>
          <a:lstStyle/>
          <a:p>
            <a:r>
              <a:rPr lang="en-US">
                <a:latin typeface="Arial"/>
                <a:cs typeface="Calibri"/>
              </a:rPr>
              <a:t>What's Next</a:t>
            </a:r>
            <a:endParaRPr lang="en-US">
              <a:latin typeface="Arial"/>
            </a:endParaRPr>
          </a:p>
        </p:txBody>
      </p:sp>
      <p:sp>
        <p:nvSpPr>
          <p:cNvPr id="5" name="Content Placeholder 4">
            <a:extLst>
              <a:ext uri="{FF2B5EF4-FFF2-40B4-BE49-F238E27FC236}">
                <a16:creationId xmlns:a16="http://schemas.microsoft.com/office/drawing/2014/main" id="{E4C8F469-5C89-4131-83CB-5D383F7AEBF4}"/>
              </a:ext>
            </a:extLst>
          </p:cNvPr>
          <p:cNvSpPr>
            <a:spLocks noGrp="1"/>
          </p:cNvSpPr>
          <p:nvPr>
            <p:ph idx="1"/>
          </p:nvPr>
        </p:nvSpPr>
        <p:spPr>
          <a:xfrm>
            <a:off x="628650" y="1670097"/>
            <a:ext cx="5998573" cy="4351338"/>
          </a:xfrm>
        </p:spPr>
        <p:txBody>
          <a:bodyPr vert="horz" lIns="91440" tIns="45720" rIns="91440" bIns="45720" rtlCol="0" anchor="t">
            <a:normAutofit/>
          </a:bodyPr>
          <a:lstStyle/>
          <a:p>
            <a:pPr marL="0" indent="0">
              <a:buNone/>
            </a:pPr>
            <a:r>
              <a:rPr lang="en-US" sz="2000" b="1" dirty="0">
                <a:ea typeface="+mn-lt"/>
                <a:cs typeface="+mn-lt"/>
              </a:rPr>
              <a:t>Assessment Development Series Workshop #6</a:t>
            </a:r>
            <a:endParaRPr lang="en-US" dirty="0"/>
          </a:p>
          <a:p>
            <a:pPr marL="0" indent="0">
              <a:buNone/>
            </a:pPr>
            <a:r>
              <a:rPr lang="en-US" sz="2000" dirty="0">
                <a:cs typeface="Arial"/>
              </a:rPr>
              <a:t>Implementing Change Based on Evidence</a:t>
            </a:r>
          </a:p>
          <a:p>
            <a:pPr marL="0" indent="0">
              <a:buNone/>
            </a:pPr>
            <a:endParaRPr lang="en-US" sz="2000" dirty="0">
              <a:ea typeface="+mn-lt"/>
              <a:cs typeface="+mn-lt"/>
            </a:endParaRPr>
          </a:p>
          <a:p>
            <a:pPr marL="0" indent="0">
              <a:spcBef>
                <a:spcPts val="563"/>
              </a:spcBef>
              <a:spcAft>
                <a:spcPts val="338"/>
              </a:spcAft>
              <a:buNone/>
            </a:pPr>
            <a:r>
              <a:rPr lang="en-US" sz="2000" dirty="0">
                <a:ea typeface="+mn-lt"/>
                <a:cs typeface="+mn-lt"/>
              </a:rPr>
              <a:t>As a result of this workshop participants will be able to…</a:t>
            </a:r>
          </a:p>
          <a:p>
            <a:pPr marL="342900" indent="-342900">
              <a:spcBef>
                <a:spcPts val="563"/>
              </a:spcBef>
              <a:spcAft>
                <a:spcPts val="338"/>
              </a:spcAft>
              <a:buFont typeface="Arial"/>
              <a:buChar char="•"/>
            </a:pPr>
            <a:r>
              <a:rPr lang="en-US" sz="2000" dirty="0">
                <a:cs typeface="Arial" panose="020B0604020202020204"/>
              </a:rPr>
              <a:t>Articulate the importance of evidence-based decision making</a:t>
            </a:r>
          </a:p>
          <a:p>
            <a:pPr marL="342900" indent="-342900">
              <a:spcBef>
                <a:spcPts val="563"/>
              </a:spcBef>
              <a:spcAft>
                <a:spcPts val="338"/>
              </a:spcAft>
              <a:buFont typeface="Arial"/>
              <a:buChar char="•"/>
            </a:pPr>
            <a:r>
              <a:rPr lang="en-US" sz="2000" dirty="0">
                <a:cs typeface="Arial" panose="020B0604020202020204"/>
              </a:rPr>
              <a:t>Develop a plan to utilize existing data for program/service improvement</a:t>
            </a:r>
          </a:p>
          <a:p>
            <a:pPr marL="0" indent="0">
              <a:spcBef>
                <a:spcPts val="563"/>
              </a:spcBef>
              <a:spcAft>
                <a:spcPts val="338"/>
              </a:spcAft>
              <a:buNone/>
            </a:pPr>
            <a:endParaRPr lang="en-US" sz="2000" dirty="0">
              <a:ea typeface="+mn-lt"/>
              <a:cs typeface="+mn-lt"/>
            </a:endParaRPr>
          </a:p>
          <a:p>
            <a:pPr marL="305435" indent="-298450">
              <a:buFont typeface="Arial,Sans-Serif"/>
              <a:buChar char="•"/>
            </a:pPr>
            <a:endParaRPr lang="en-US" sz="2000" dirty="0">
              <a:ea typeface="+mn-lt"/>
              <a:cs typeface="+mn-lt"/>
            </a:endParaRPr>
          </a:p>
          <a:p>
            <a:pPr marL="305435" indent="-298450">
              <a:buFont typeface="Arial,Sans-Serif"/>
              <a:buChar char="•"/>
            </a:pPr>
            <a:endParaRPr lang="en-US" sz="2000" dirty="0">
              <a:ea typeface="+mn-lt"/>
              <a:cs typeface="+mn-lt"/>
            </a:endParaRPr>
          </a:p>
          <a:p>
            <a:pPr marL="305435" indent="-298450">
              <a:buFont typeface="Arial,Sans-Serif"/>
              <a:buChar char="•"/>
            </a:pPr>
            <a:endParaRPr lang="en-US" sz="2000" dirty="0">
              <a:ea typeface="+mn-lt"/>
              <a:cs typeface="+mn-lt"/>
            </a:endParaRPr>
          </a:p>
          <a:p>
            <a:pPr marL="0" indent="0">
              <a:buNone/>
            </a:pPr>
            <a:endParaRPr lang="en-US" sz="2000" b="1" dirty="0">
              <a:ea typeface="+mn-lt"/>
              <a:cs typeface="+mn-lt"/>
            </a:endParaRPr>
          </a:p>
          <a:p>
            <a:pPr marL="0" indent="0">
              <a:buNone/>
            </a:pPr>
            <a:endParaRPr lang="en-US" sz="2000" dirty="0">
              <a:ea typeface="+mn-lt"/>
              <a:cs typeface="+mn-lt"/>
            </a:endParaRPr>
          </a:p>
          <a:p>
            <a:pPr marL="305435" indent="-298450">
              <a:buFont typeface="Arial,Sans-Serif"/>
              <a:buChar char="•"/>
            </a:pPr>
            <a:endParaRPr lang="en-US" sz="2000" dirty="0">
              <a:ea typeface="+mn-lt"/>
              <a:cs typeface="+mn-lt"/>
            </a:endParaRPr>
          </a:p>
          <a:p>
            <a:pPr marL="305435" indent="-298450"/>
            <a:endParaRPr lang="en-US" sz="2000">
              <a:ea typeface="+mn-lt"/>
              <a:cs typeface="+mn-lt"/>
            </a:endParaRPr>
          </a:p>
        </p:txBody>
      </p:sp>
      <p:sp>
        <p:nvSpPr>
          <p:cNvPr id="6" name="Rectangle 5">
            <a:extLst>
              <a:ext uri="{FF2B5EF4-FFF2-40B4-BE49-F238E27FC236}">
                <a16:creationId xmlns:a16="http://schemas.microsoft.com/office/drawing/2014/main" id="{16ED36B8-1248-4C23-8E68-BDCADAD78CA2}"/>
              </a:ext>
            </a:extLst>
          </p:cNvPr>
          <p:cNvSpPr/>
          <p:nvPr/>
        </p:nvSpPr>
        <p:spPr>
          <a:xfrm>
            <a:off x="6818811" y="2524286"/>
            <a:ext cx="1968138" cy="21348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i="1">
                <a:solidFill>
                  <a:schemeClr val="tx1"/>
                </a:solidFill>
                <a:cs typeface="Calibri"/>
              </a:rPr>
              <a:t>How will you make decisions and implement change based on the findings?</a:t>
            </a:r>
            <a:endParaRPr lang="en-US" sz="1600" b="1" i="1" dirty="0">
              <a:solidFill>
                <a:schemeClr val="tx1"/>
              </a:solidFill>
              <a:cs typeface="Calibri"/>
            </a:endParaRPr>
          </a:p>
        </p:txBody>
      </p:sp>
    </p:spTree>
    <p:extLst>
      <p:ext uri="{BB962C8B-B14F-4D97-AF65-F5344CB8AC3E}">
        <p14:creationId xmlns:p14="http://schemas.microsoft.com/office/powerpoint/2010/main" val="3662483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259A7-3C11-4FE3-B3C9-FAAF1DF7EF9D}"/>
              </a:ext>
            </a:extLst>
          </p:cNvPr>
          <p:cNvSpPr>
            <a:spLocks noGrp="1"/>
          </p:cNvSpPr>
          <p:nvPr>
            <p:ph type="title"/>
          </p:nvPr>
        </p:nvSpPr>
        <p:spPr/>
        <p:txBody>
          <a:bodyPr/>
          <a:lstStyle/>
          <a:p>
            <a:r>
              <a:rPr lang="en-US" dirty="0">
                <a:latin typeface="Arial"/>
                <a:cs typeface="Arial"/>
              </a:rPr>
              <a:t>Resources</a:t>
            </a:r>
            <a:endParaRPr lang="en-US">
              <a:latin typeface="Arial"/>
              <a:cs typeface="Arial"/>
            </a:endParaRPr>
          </a:p>
        </p:txBody>
      </p:sp>
      <p:sp>
        <p:nvSpPr>
          <p:cNvPr id="4" name="Footer Placeholder 3">
            <a:extLst>
              <a:ext uri="{FF2B5EF4-FFF2-40B4-BE49-F238E27FC236}">
                <a16:creationId xmlns:a16="http://schemas.microsoft.com/office/drawing/2014/main" id="{D6770C2C-DA5C-420E-A514-1214D7550589}"/>
              </a:ext>
            </a:extLst>
          </p:cNvPr>
          <p:cNvSpPr>
            <a:spLocks noGrp="1"/>
          </p:cNvSpPr>
          <p:nvPr>
            <p:ph type="ftr" sz="quarter" idx="10"/>
          </p:nvPr>
        </p:nvSpPr>
        <p:spPr/>
        <p:txBody>
          <a:bodyPr/>
          <a:lstStyle/>
          <a:p>
            <a:r>
              <a:rPr lang="en-US"/>
              <a:t>Assessment, Improvement, &amp; Research</a:t>
            </a:r>
          </a:p>
        </p:txBody>
      </p:sp>
      <p:sp>
        <p:nvSpPr>
          <p:cNvPr id="6" name="Subtitle 5">
            <a:extLst>
              <a:ext uri="{FF2B5EF4-FFF2-40B4-BE49-F238E27FC236}">
                <a16:creationId xmlns:a16="http://schemas.microsoft.com/office/drawing/2014/main" id="{E1B65121-2C6E-42EE-8773-DBC38A0C4472}"/>
              </a:ext>
            </a:extLst>
          </p:cNvPr>
          <p:cNvSpPr txBox="1">
            <a:spLocks/>
          </p:cNvSpPr>
          <p:nvPr/>
        </p:nvSpPr>
        <p:spPr>
          <a:xfrm>
            <a:off x="631760" y="1651454"/>
            <a:ext cx="7886700" cy="4351338"/>
          </a:xfrm>
          <a:prstGeom prst="rect">
            <a:avLst/>
          </a:prstGeom>
        </p:spPr>
        <p:txBody>
          <a:bodyPr vert="horz" lIns="91440" tIns="45720" rIns="91440" bIns="45720" rtlCol="0" anchor="t">
            <a:normAutofit/>
          </a:bodyPr>
          <a:lstStyle>
            <a:lvl1pPr marL="305991" indent="-298847" algn="l" defTabSz="685800" rtl="0" eaLnBrk="1" latinLnBrk="0" hangingPunct="1">
              <a:lnSpc>
                <a:spcPct val="90000"/>
              </a:lnSpc>
              <a:spcBef>
                <a:spcPts val="750"/>
              </a:spcBef>
              <a:spcAft>
                <a:spcPts val="450"/>
              </a:spcAft>
              <a:buSzPct val="105000"/>
              <a:buFontTx/>
              <a:buBlip>
                <a:blip r:embed="rId3"/>
              </a:buBlip>
              <a:tabLst/>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en-US" b="1" dirty="0">
                <a:hlinkClick r:id="rId4"/>
              </a:rPr>
              <a:t>Assessment, Improvement, &amp; Research</a:t>
            </a:r>
            <a:endParaRPr lang="en-US" b="1" dirty="0">
              <a:cs typeface="Calibri" panose="020F0502020204030204"/>
            </a:endParaRPr>
          </a:p>
          <a:p>
            <a:pPr marL="305435" indent="-298450">
              <a:buFont typeface="Arial"/>
              <a:buChar char="•"/>
            </a:pPr>
            <a:r>
              <a:rPr lang="en-US" dirty="0"/>
              <a:t>The University of Iowa</a:t>
            </a:r>
            <a:endParaRPr lang="en-US" dirty="0">
              <a:cs typeface="Calibri" panose="020F0502020204030204"/>
            </a:endParaRPr>
          </a:p>
          <a:p>
            <a:pPr marL="305435" indent="-298450">
              <a:buFont typeface="Arial"/>
              <a:buChar char="•"/>
            </a:pPr>
            <a:r>
              <a:rPr lang="en-US" dirty="0"/>
              <a:t>231 Iowa Memorial Union</a:t>
            </a:r>
            <a:endParaRPr lang="en-US" dirty="0">
              <a:cs typeface="Calibri" panose="020F0502020204030204"/>
            </a:endParaRPr>
          </a:p>
          <a:p>
            <a:pPr marL="305435" indent="-298450">
              <a:buFont typeface="Arial"/>
              <a:buChar char="•"/>
            </a:pPr>
            <a:r>
              <a:rPr lang="en-US" dirty="0"/>
              <a:t>319-335-3557</a:t>
            </a:r>
            <a:endParaRPr lang="en-US" dirty="0">
              <a:cs typeface="Calibri" panose="020F0502020204030204"/>
            </a:endParaRPr>
          </a:p>
          <a:p>
            <a:endParaRPr lang="en-US"/>
          </a:p>
        </p:txBody>
      </p:sp>
    </p:spTree>
    <p:extLst>
      <p:ext uri="{BB962C8B-B14F-4D97-AF65-F5344CB8AC3E}">
        <p14:creationId xmlns:p14="http://schemas.microsoft.com/office/powerpoint/2010/main" val="1649210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2C5180-E1E3-449C-BB52-7600995C5410}"/>
              </a:ext>
            </a:extLst>
          </p:cNvPr>
          <p:cNvSpPr>
            <a:spLocks noGrp="1"/>
          </p:cNvSpPr>
          <p:nvPr>
            <p:ph type="title"/>
          </p:nvPr>
        </p:nvSpPr>
        <p:spPr>
          <a:xfrm>
            <a:off x="628649" y="365125"/>
            <a:ext cx="8217895" cy="1325563"/>
          </a:xfrm>
          <a:prstGeom prst="rect">
            <a:avLst/>
          </a:prstGeom>
        </p:spPr>
        <p:txBody>
          <a:bodyPr vert="horz" lIns="68580" tIns="34290" rIns="68580" bIns="34290" rtlCol="0" anchor="ctr">
            <a:normAutofit/>
          </a:bodyPr>
          <a:lstStyle/>
          <a:p>
            <a:r>
              <a:rPr lang="en-US" kern="1200" dirty="0"/>
              <a:t>ACPA/NASPA Professional </a:t>
            </a:r>
            <a:r>
              <a:rPr lang="en-US" dirty="0"/>
              <a:t>Competency</a:t>
            </a:r>
            <a:endParaRPr lang="en-US" kern="1200">
              <a:cs typeface="Arial"/>
            </a:endParaRPr>
          </a:p>
        </p:txBody>
      </p:sp>
      <p:sp>
        <p:nvSpPr>
          <p:cNvPr id="4" name="Footer Placeholder 3">
            <a:extLst>
              <a:ext uri="{FF2B5EF4-FFF2-40B4-BE49-F238E27FC236}">
                <a16:creationId xmlns:a16="http://schemas.microsoft.com/office/drawing/2014/main" id="{E9F8C5EA-10DC-9D44-B54E-640BACCBB457}"/>
              </a:ext>
            </a:extLst>
          </p:cNvPr>
          <p:cNvSpPr>
            <a:spLocks noGrp="1"/>
          </p:cNvSpPr>
          <p:nvPr>
            <p:ph type="ftr" sz="quarter" idx="10"/>
          </p:nvPr>
        </p:nvSpPr>
        <p:spPr>
          <a:xfrm>
            <a:off x="294894" y="6389784"/>
            <a:ext cx="4979404" cy="434148"/>
          </a:xfrm>
          <a:prstGeom prst="rect">
            <a:avLst/>
          </a:prstGeom>
        </p:spPr>
        <p:txBody>
          <a:bodyPr anchor="ctr">
            <a:normAutofit/>
          </a:bodyPr>
          <a:lstStyle/>
          <a:p>
            <a:pPr>
              <a:spcAft>
                <a:spcPts val="600"/>
              </a:spcAft>
            </a:pPr>
            <a:r>
              <a:rPr lang="en-US"/>
              <a:t>Assessment, Improvement, &amp; Research</a:t>
            </a:r>
          </a:p>
        </p:txBody>
      </p:sp>
      <p:graphicFrame>
        <p:nvGraphicFramePr>
          <p:cNvPr id="7" name="Content Placeholder 2">
            <a:extLst>
              <a:ext uri="{FF2B5EF4-FFF2-40B4-BE49-F238E27FC236}">
                <a16:creationId xmlns:a16="http://schemas.microsoft.com/office/drawing/2014/main" id="{82EE926F-4CE2-43D2-AB74-6A0E52B8371E}"/>
              </a:ext>
            </a:extLst>
          </p:cNvPr>
          <p:cNvGraphicFramePr>
            <a:graphicFrameLocks noGrp="1"/>
          </p:cNvGraphicFramePr>
          <p:nvPr>
            <p:ph idx="1"/>
            <p:extLst>
              <p:ext uri="{D42A27DB-BD31-4B8C-83A1-F6EECF244321}">
                <p14:modId xmlns:p14="http://schemas.microsoft.com/office/powerpoint/2010/main" val="2180931015"/>
              </p:ext>
            </p:extLst>
          </p:nvPr>
        </p:nvGraphicFramePr>
        <p:xfrm>
          <a:off x="628650" y="146899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6495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8ADB-E7F0-48D8-9898-235D313F45F9}"/>
              </a:ext>
            </a:extLst>
          </p:cNvPr>
          <p:cNvSpPr>
            <a:spLocks noGrp="1"/>
          </p:cNvSpPr>
          <p:nvPr>
            <p:ph type="title"/>
          </p:nvPr>
        </p:nvSpPr>
        <p:spPr/>
        <p:txBody>
          <a:bodyPr/>
          <a:lstStyle/>
          <a:p>
            <a:r>
              <a:rPr lang="en-US">
                <a:cs typeface="Arial"/>
              </a:rPr>
              <a:t>Outline</a:t>
            </a:r>
            <a:endParaRPr lang="en-US"/>
          </a:p>
        </p:txBody>
      </p:sp>
      <p:sp>
        <p:nvSpPr>
          <p:cNvPr id="3" name="Content Placeholder 2">
            <a:extLst>
              <a:ext uri="{FF2B5EF4-FFF2-40B4-BE49-F238E27FC236}">
                <a16:creationId xmlns:a16="http://schemas.microsoft.com/office/drawing/2014/main" id="{7DC0DDD5-DF39-4D7F-8A02-28173E23E228}"/>
              </a:ext>
            </a:extLst>
          </p:cNvPr>
          <p:cNvSpPr>
            <a:spLocks noGrp="1"/>
          </p:cNvSpPr>
          <p:nvPr>
            <p:ph idx="1"/>
          </p:nvPr>
        </p:nvSpPr>
        <p:spPr/>
        <p:txBody>
          <a:bodyPr vert="horz" lIns="91440" tIns="45720" rIns="91440" bIns="45720" rtlCol="0" anchor="t">
            <a:normAutofit/>
          </a:bodyPr>
          <a:lstStyle/>
          <a:p>
            <a:pPr marL="349885" indent="-342900">
              <a:buFont typeface="Arial"/>
            </a:pPr>
            <a:r>
              <a:rPr lang="en-US">
                <a:cs typeface="Arial" panose="020B0604020202020204"/>
              </a:rPr>
              <a:t>Qualitative Data vs. Quantitative Data</a:t>
            </a:r>
            <a:endParaRPr lang="en-US" dirty="0">
              <a:cs typeface="Arial" panose="020B0604020202020204"/>
            </a:endParaRPr>
          </a:p>
          <a:p>
            <a:pPr marL="349885" indent="-342900">
              <a:buFont typeface="Arial"/>
            </a:pPr>
            <a:r>
              <a:rPr lang="en-US">
                <a:cs typeface="Arial" panose="020B0604020202020204"/>
              </a:rPr>
              <a:t>Qualitative Data Analysis Overview</a:t>
            </a:r>
          </a:p>
          <a:p>
            <a:pPr marL="349885" indent="-342900">
              <a:buFont typeface="Arial"/>
            </a:pPr>
            <a:r>
              <a:rPr lang="en-US">
                <a:cs typeface="Arial" panose="020B0604020202020204"/>
              </a:rPr>
              <a:t>Coding Exercise</a:t>
            </a:r>
            <a:endParaRPr lang="en-US" dirty="0">
              <a:cs typeface="Arial" panose="020B0604020202020204"/>
            </a:endParaRPr>
          </a:p>
          <a:p>
            <a:pPr marL="349885" indent="-342900">
              <a:buFont typeface="Arial"/>
            </a:pPr>
            <a:r>
              <a:rPr lang="en-US">
                <a:cs typeface="Arial" panose="020B0604020202020204"/>
              </a:rPr>
              <a:t>Quantitative Data Analysis Overview</a:t>
            </a:r>
          </a:p>
          <a:p>
            <a:pPr marL="349885" indent="-342900">
              <a:buFont typeface="Arial"/>
            </a:pPr>
            <a:r>
              <a:rPr lang="en-US">
                <a:cs typeface="Arial" panose="020B0604020202020204"/>
              </a:rPr>
              <a:t>Data Analysis Software</a:t>
            </a:r>
            <a:endParaRPr lang="en-US" dirty="0">
              <a:cs typeface="Arial" panose="020B0604020202020204"/>
            </a:endParaRPr>
          </a:p>
          <a:p>
            <a:pPr marL="349885" indent="-342900">
              <a:buFont typeface="Arial"/>
            </a:pPr>
            <a:r>
              <a:rPr lang="en-US">
                <a:cs typeface="Arial" panose="020B0604020202020204"/>
              </a:rPr>
              <a:t>3:2:1 Activity</a:t>
            </a:r>
            <a:endParaRPr lang="en-US" dirty="0">
              <a:cs typeface="Arial" panose="020B0604020202020204"/>
            </a:endParaRPr>
          </a:p>
        </p:txBody>
      </p:sp>
      <p:sp>
        <p:nvSpPr>
          <p:cNvPr id="4" name="Footer Placeholder 3">
            <a:extLst>
              <a:ext uri="{FF2B5EF4-FFF2-40B4-BE49-F238E27FC236}">
                <a16:creationId xmlns:a16="http://schemas.microsoft.com/office/drawing/2014/main" id="{D30C1C1C-FAB1-4602-B976-3F4E67C9044E}"/>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836230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265452-72B4-7046-AC3E-89500E80F420}"/>
              </a:ext>
            </a:extLst>
          </p:cNvPr>
          <p:cNvSpPr>
            <a:spLocks noGrp="1"/>
          </p:cNvSpPr>
          <p:nvPr>
            <p:ph type="ftr" sz="quarter" idx="10"/>
          </p:nvPr>
        </p:nvSpPr>
        <p:spPr/>
        <p:txBody>
          <a:bodyPr/>
          <a:lstStyle/>
          <a:p>
            <a:r>
              <a:rPr lang="en-US"/>
              <a:t>Assessment, Improvement, &amp; Research</a:t>
            </a:r>
          </a:p>
        </p:txBody>
      </p:sp>
      <p:sp>
        <p:nvSpPr>
          <p:cNvPr id="5" name="Title 1">
            <a:extLst>
              <a:ext uri="{FF2B5EF4-FFF2-40B4-BE49-F238E27FC236}">
                <a16:creationId xmlns:a16="http://schemas.microsoft.com/office/drawing/2014/main" id="{BCA98A1E-229B-448C-95A7-9C9B2CF993D7}"/>
              </a:ext>
            </a:extLst>
          </p:cNvPr>
          <p:cNvSpPr>
            <a:spLocks noGrp="1"/>
          </p:cNvSpPr>
          <p:nvPr>
            <p:ph type="title"/>
          </p:nvPr>
        </p:nvSpPr>
        <p:spPr>
          <a:xfrm>
            <a:off x="628650" y="365125"/>
            <a:ext cx="7886700" cy="1325563"/>
          </a:xfrm>
        </p:spPr>
        <p:txBody>
          <a:bodyPr/>
          <a:lstStyle/>
          <a:p>
            <a:r>
              <a:rPr lang="en-US">
                <a:latin typeface="Calibri"/>
                <a:cs typeface="Calibri"/>
              </a:rPr>
              <a:t>Assessment</a:t>
            </a:r>
            <a:endParaRPr lang="en-US"/>
          </a:p>
        </p:txBody>
      </p:sp>
      <p:sp>
        <p:nvSpPr>
          <p:cNvPr id="6" name="Content Placeholder 2">
            <a:extLst>
              <a:ext uri="{FF2B5EF4-FFF2-40B4-BE49-F238E27FC236}">
                <a16:creationId xmlns:a16="http://schemas.microsoft.com/office/drawing/2014/main" id="{B2192BD7-BE83-443C-BA4F-4FC59D0E5CD0}"/>
              </a:ext>
            </a:extLst>
          </p:cNvPr>
          <p:cNvSpPr>
            <a:spLocks noGrp="1"/>
          </p:cNvSpPr>
          <p:nvPr>
            <p:ph idx="1"/>
          </p:nvPr>
        </p:nvSpPr>
        <p:spPr>
          <a:xfrm>
            <a:off x="628650" y="1825625"/>
            <a:ext cx="7886700" cy="4351338"/>
          </a:xfrm>
        </p:spPr>
        <p:txBody>
          <a:bodyPr vert="horz" lIns="68580" tIns="34290" rIns="68580" bIns="34290" rtlCol="0" anchor="t">
            <a:normAutofit/>
          </a:bodyPr>
          <a:lstStyle/>
          <a:p>
            <a:pPr marL="0" indent="0">
              <a:buNone/>
            </a:pPr>
            <a:r>
              <a:rPr lang="en-US">
                <a:ea typeface="+mn-lt"/>
                <a:cs typeface="+mn-lt"/>
              </a:rPr>
              <a:t>“any effort to gather, analyze, and interpret evidence that describes institutional, departmental, divisional, or agency effectiveness </a:t>
            </a:r>
            <a:r>
              <a:rPr lang="en-US" sz="1400">
                <a:ea typeface="+mn-lt"/>
                <a:cs typeface="+mn-lt"/>
              </a:rPr>
              <a:t>(</a:t>
            </a:r>
            <a:r>
              <a:rPr lang="en-US" sz="1400" err="1">
                <a:ea typeface="+mn-lt"/>
                <a:cs typeface="+mn-lt"/>
              </a:rPr>
              <a:t>Upcraft</a:t>
            </a:r>
            <a:r>
              <a:rPr lang="en-US" sz="1400">
                <a:ea typeface="+mn-lt"/>
                <a:cs typeface="+mn-lt"/>
              </a:rPr>
              <a:t> &amp; Schuh, 1996, p. 18)</a:t>
            </a:r>
            <a:r>
              <a:rPr lang="en-US">
                <a:ea typeface="+mn-lt"/>
                <a:cs typeface="+mn-lt"/>
              </a:rPr>
              <a:t>.” </a:t>
            </a:r>
          </a:p>
          <a:p>
            <a:pPr marL="0" indent="0">
              <a:buNone/>
            </a:pPr>
            <a:endParaRPr lang="en-US">
              <a:ea typeface="+mn-lt"/>
              <a:cs typeface="+mn-lt"/>
            </a:endParaRPr>
          </a:p>
          <a:p>
            <a:pPr marL="0" indent="0">
              <a:buNone/>
            </a:pPr>
            <a:r>
              <a:rPr lang="en-US">
                <a:ea typeface="+mn-lt"/>
                <a:cs typeface="+mn-lt"/>
              </a:rPr>
              <a:t>In practice, assessment is </a:t>
            </a:r>
            <a:r>
              <a:rPr lang="en-US" b="1">
                <a:ea typeface="+mn-lt"/>
                <a:cs typeface="+mn-lt"/>
              </a:rPr>
              <a:t>making decisions</a:t>
            </a:r>
            <a:r>
              <a:rPr lang="en-US">
                <a:ea typeface="+mn-lt"/>
                <a:cs typeface="+mn-lt"/>
              </a:rPr>
              <a:t> based on [systematically collected] </a:t>
            </a:r>
            <a:r>
              <a:rPr lang="en-US" b="1">
                <a:ea typeface="+mn-lt"/>
                <a:cs typeface="+mn-lt"/>
              </a:rPr>
              <a:t>evidence</a:t>
            </a:r>
            <a:r>
              <a:rPr lang="en-US">
                <a:ea typeface="+mn-lt"/>
                <a:cs typeface="+mn-lt"/>
              </a:rPr>
              <a:t> vs. instinct or tradition.</a:t>
            </a:r>
            <a:endParaRPr lang="en-US">
              <a:cs typeface="Calibri" panose="020F0502020204030204"/>
            </a:endParaRPr>
          </a:p>
        </p:txBody>
      </p:sp>
      <p:pic>
        <p:nvPicPr>
          <p:cNvPr id="2" name="Picture 2" descr="A close up of a logo&#10;&#10;Description generated with very high confidence">
            <a:extLst>
              <a:ext uri="{FF2B5EF4-FFF2-40B4-BE49-F238E27FC236}">
                <a16:creationId xmlns:a16="http://schemas.microsoft.com/office/drawing/2014/main" id="{258D6BFD-CFB1-4890-9D71-1B0BF8005AFA}"/>
              </a:ext>
            </a:extLst>
          </p:cNvPr>
          <p:cNvPicPr>
            <a:picLocks noChangeAspect="1"/>
          </p:cNvPicPr>
          <p:nvPr/>
        </p:nvPicPr>
        <p:blipFill rotWithShape="1">
          <a:blip r:embed="rId3"/>
          <a:srcRect t="7586" b="-345"/>
          <a:stretch/>
        </p:blipFill>
        <p:spPr>
          <a:xfrm>
            <a:off x="7417837" y="121714"/>
            <a:ext cx="1679511" cy="1538104"/>
          </a:xfrm>
          <a:prstGeom prst="rect">
            <a:avLst/>
          </a:prstGeom>
        </p:spPr>
      </p:pic>
    </p:spTree>
    <p:extLst>
      <p:ext uri="{BB962C8B-B14F-4D97-AF65-F5344CB8AC3E}">
        <p14:creationId xmlns:p14="http://schemas.microsoft.com/office/powerpoint/2010/main" val="2060627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 name="Diagram 69">
            <a:extLst>
              <a:ext uri="{FF2B5EF4-FFF2-40B4-BE49-F238E27FC236}">
                <a16:creationId xmlns:a16="http://schemas.microsoft.com/office/drawing/2014/main" id="{CA276F4E-0B3C-409F-927B-2644F1B59336}"/>
              </a:ext>
            </a:extLst>
          </p:cNvPr>
          <p:cNvGraphicFramePr/>
          <p:nvPr>
            <p:extLst>
              <p:ext uri="{D42A27DB-BD31-4B8C-83A1-F6EECF244321}">
                <p14:modId xmlns:p14="http://schemas.microsoft.com/office/powerpoint/2010/main" val="1129226666"/>
              </p:ext>
            </p:extLst>
          </p:nvPr>
        </p:nvGraphicFramePr>
        <p:xfrm>
          <a:off x="290640" y="487590"/>
          <a:ext cx="8701438" cy="6012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7" name="Diagram 26">
            <a:extLst>
              <a:ext uri="{FF2B5EF4-FFF2-40B4-BE49-F238E27FC236}">
                <a16:creationId xmlns:a16="http://schemas.microsoft.com/office/drawing/2014/main" id="{8CB879EE-6BDE-47BE-98A3-820D0745C352}"/>
              </a:ext>
            </a:extLst>
          </p:cNvPr>
          <p:cNvGraphicFramePr/>
          <p:nvPr>
            <p:extLst>
              <p:ext uri="{D42A27DB-BD31-4B8C-83A1-F6EECF244321}">
                <p14:modId xmlns:p14="http://schemas.microsoft.com/office/powerpoint/2010/main" val="1282959237"/>
              </p:ext>
            </p:extLst>
          </p:nvPr>
        </p:nvGraphicFramePr>
        <p:xfrm>
          <a:off x="290640" y="-501456"/>
          <a:ext cx="8701438" cy="601298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D10C7456-27C3-44F9-9E4F-AD3A9E97312C}"/>
              </a:ext>
            </a:extLst>
          </p:cNvPr>
          <p:cNvSpPr>
            <a:spLocks noGrp="1"/>
          </p:cNvSpPr>
          <p:nvPr>
            <p:ph type="title"/>
          </p:nvPr>
        </p:nvSpPr>
        <p:spPr>
          <a:xfrm>
            <a:off x="180781" y="187844"/>
            <a:ext cx="7886700" cy="1325563"/>
          </a:xfrm>
        </p:spPr>
        <p:txBody>
          <a:bodyPr/>
          <a:lstStyle/>
          <a:p>
            <a:r>
              <a:rPr lang="en-US">
                <a:cs typeface="Arial"/>
              </a:rPr>
              <a:t>Assessment Cycle</a:t>
            </a:r>
            <a:endParaRPr lang="en-US"/>
          </a:p>
        </p:txBody>
      </p:sp>
      <p:sp>
        <p:nvSpPr>
          <p:cNvPr id="4" name="Footer Placeholder 3">
            <a:extLst>
              <a:ext uri="{FF2B5EF4-FFF2-40B4-BE49-F238E27FC236}">
                <a16:creationId xmlns:a16="http://schemas.microsoft.com/office/drawing/2014/main" id="{5774F048-FEF2-4254-BA73-1C42CA9AF9D9}"/>
              </a:ext>
            </a:extLst>
          </p:cNvPr>
          <p:cNvSpPr>
            <a:spLocks noGrp="1"/>
          </p:cNvSpPr>
          <p:nvPr>
            <p:ph type="ftr" sz="quarter" idx="10"/>
          </p:nvPr>
        </p:nvSpPr>
        <p:spPr/>
        <p:txBody>
          <a:bodyPr/>
          <a:lstStyle/>
          <a:p>
            <a:r>
              <a:rPr lang="en-US"/>
              <a:t>Assessment, Improvement, &amp; Research</a:t>
            </a:r>
          </a:p>
        </p:txBody>
      </p:sp>
      <p:pic>
        <p:nvPicPr>
          <p:cNvPr id="35" name="Picture 34" descr="A picture containing drawing&#10;&#10;Description generated with very high confidence">
            <a:extLst>
              <a:ext uri="{FF2B5EF4-FFF2-40B4-BE49-F238E27FC236}">
                <a16:creationId xmlns:a16="http://schemas.microsoft.com/office/drawing/2014/main" id="{556DB474-EBCA-40C7-AE14-7B9132CB065A}"/>
              </a:ext>
            </a:extLst>
          </p:cNvPr>
          <p:cNvPicPr>
            <a:picLocks noChangeAspect="1"/>
          </p:cNvPicPr>
          <p:nvPr/>
        </p:nvPicPr>
        <p:blipFill>
          <a:blip r:embed="rId13"/>
          <a:stretch>
            <a:fillRect/>
          </a:stretch>
        </p:blipFill>
        <p:spPr>
          <a:xfrm>
            <a:off x="842374" y="3116643"/>
            <a:ext cx="829662" cy="736635"/>
          </a:xfrm>
          <a:prstGeom prst="rect">
            <a:avLst/>
          </a:prstGeom>
        </p:spPr>
      </p:pic>
      <p:pic>
        <p:nvPicPr>
          <p:cNvPr id="36" name="Picture 35" descr="A close up of a logo&#10;&#10;Description generated with high confidence">
            <a:extLst>
              <a:ext uri="{FF2B5EF4-FFF2-40B4-BE49-F238E27FC236}">
                <a16:creationId xmlns:a16="http://schemas.microsoft.com/office/drawing/2014/main" id="{CC214A51-A4CD-4CAF-8F24-48B47E42F092}"/>
              </a:ext>
            </a:extLst>
          </p:cNvPr>
          <p:cNvPicPr>
            <a:picLocks noChangeAspect="1"/>
          </p:cNvPicPr>
          <p:nvPr/>
        </p:nvPicPr>
        <p:blipFill>
          <a:blip r:embed="rId14"/>
          <a:stretch>
            <a:fillRect/>
          </a:stretch>
        </p:blipFill>
        <p:spPr>
          <a:xfrm>
            <a:off x="2654378" y="3114331"/>
            <a:ext cx="737119" cy="760264"/>
          </a:xfrm>
          <a:prstGeom prst="rect">
            <a:avLst/>
          </a:prstGeom>
        </p:spPr>
      </p:pic>
      <p:pic>
        <p:nvPicPr>
          <p:cNvPr id="37" name="Picture 36" descr="A close up of a sign&#10;&#10;Description generated with high confidence">
            <a:extLst>
              <a:ext uri="{FF2B5EF4-FFF2-40B4-BE49-F238E27FC236}">
                <a16:creationId xmlns:a16="http://schemas.microsoft.com/office/drawing/2014/main" id="{6A6DD397-B436-43C8-8694-E0FDE00FA4D1}"/>
              </a:ext>
            </a:extLst>
          </p:cNvPr>
          <p:cNvPicPr>
            <a:picLocks noChangeAspect="1"/>
          </p:cNvPicPr>
          <p:nvPr/>
        </p:nvPicPr>
        <p:blipFill rotWithShape="1">
          <a:blip r:embed="rId15"/>
          <a:srcRect t="8889" b="10135"/>
          <a:stretch/>
        </p:blipFill>
        <p:spPr>
          <a:xfrm>
            <a:off x="4175941" y="3104255"/>
            <a:ext cx="948652" cy="728842"/>
          </a:xfrm>
          <a:prstGeom prst="rect">
            <a:avLst/>
          </a:prstGeom>
        </p:spPr>
      </p:pic>
      <p:pic>
        <p:nvPicPr>
          <p:cNvPr id="38" name="Picture 37" descr="A close up of a sign&#10;&#10;Description generated with very high confidence">
            <a:extLst>
              <a:ext uri="{FF2B5EF4-FFF2-40B4-BE49-F238E27FC236}">
                <a16:creationId xmlns:a16="http://schemas.microsoft.com/office/drawing/2014/main" id="{009AA2FF-7486-4959-802C-AE1C24D81DEE}"/>
              </a:ext>
            </a:extLst>
          </p:cNvPr>
          <p:cNvPicPr>
            <a:picLocks noChangeAspect="1"/>
          </p:cNvPicPr>
          <p:nvPr/>
        </p:nvPicPr>
        <p:blipFill rotWithShape="1">
          <a:blip r:embed="rId16"/>
          <a:srcRect t="7375" r="-387" b="5647"/>
          <a:stretch/>
        </p:blipFill>
        <p:spPr>
          <a:xfrm>
            <a:off x="5912260" y="3121087"/>
            <a:ext cx="852584" cy="731163"/>
          </a:xfrm>
          <a:prstGeom prst="rect">
            <a:avLst/>
          </a:prstGeom>
        </p:spPr>
      </p:pic>
      <p:pic>
        <p:nvPicPr>
          <p:cNvPr id="39" name="Picture 38" descr="A picture containing drawing&#10;&#10;Description generated with very high confidence">
            <a:extLst>
              <a:ext uri="{FF2B5EF4-FFF2-40B4-BE49-F238E27FC236}">
                <a16:creationId xmlns:a16="http://schemas.microsoft.com/office/drawing/2014/main" id="{4A5822C2-9691-4ADA-BC93-B18F02EE1815}"/>
              </a:ext>
            </a:extLst>
          </p:cNvPr>
          <p:cNvPicPr>
            <a:picLocks noChangeAspect="1"/>
          </p:cNvPicPr>
          <p:nvPr/>
        </p:nvPicPr>
        <p:blipFill>
          <a:blip r:embed="rId17"/>
          <a:stretch>
            <a:fillRect/>
          </a:stretch>
        </p:blipFill>
        <p:spPr>
          <a:xfrm>
            <a:off x="7657240" y="3188589"/>
            <a:ext cx="691981" cy="610469"/>
          </a:xfrm>
          <a:prstGeom prst="rect">
            <a:avLst/>
          </a:prstGeom>
        </p:spPr>
      </p:pic>
    </p:spTree>
    <p:extLst>
      <p:ext uri="{BB962C8B-B14F-4D97-AF65-F5344CB8AC3E}">
        <p14:creationId xmlns:p14="http://schemas.microsoft.com/office/powerpoint/2010/main" val="1481860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29D099-F755-42FE-88AC-79D9CCC89B36}"/>
              </a:ext>
            </a:extLst>
          </p:cNvPr>
          <p:cNvSpPr>
            <a:spLocks noGrp="1"/>
          </p:cNvSpPr>
          <p:nvPr>
            <p:ph idx="1"/>
          </p:nvPr>
        </p:nvSpPr>
        <p:spPr>
          <a:xfrm>
            <a:off x="576099" y="603798"/>
            <a:ext cx="7886700" cy="4351338"/>
          </a:xfrm>
        </p:spPr>
        <p:txBody>
          <a:bodyPr vert="horz" lIns="91440" tIns="45720" rIns="91440" bIns="45720" rtlCol="0" anchor="t">
            <a:normAutofit/>
          </a:bodyPr>
          <a:lstStyle/>
          <a:p>
            <a:pPr marL="0" indent="0">
              <a:buNone/>
            </a:pPr>
            <a:r>
              <a:rPr lang="en-US" dirty="0">
                <a:ea typeface="+mn-lt"/>
                <a:cs typeface="+mn-lt"/>
              </a:rPr>
              <a:t>“Data analysis is the process of bringing order, structure, and meaning to the mass of collected data. It is a messy, ambiguous, time-consuming, creative, and fascinating process. It does not proceed in linear fashion; it is not </a:t>
            </a:r>
            <a:r>
              <a:rPr lang="en-US">
                <a:ea typeface="+mn-lt"/>
                <a:cs typeface="+mn-lt"/>
              </a:rPr>
              <a:t>neat.” </a:t>
            </a:r>
            <a:endParaRPr lang="en-US">
              <a:cs typeface="Arial" panose="020B0604020202020204"/>
            </a:endParaRPr>
          </a:p>
          <a:p>
            <a:pPr marL="0" indent="0">
              <a:buNone/>
            </a:pPr>
            <a:r>
              <a:rPr lang="en-US" sz="1600">
                <a:ea typeface="+mn-lt"/>
                <a:cs typeface="+mn-lt"/>
              </a:rPr>
              <a:t>(Marshall &amp; Rossman, 1999; as cited in Elkins, 2009) </a:t>
            </a:r>
            <a:endParaRPr lang="en-US" sz="1600">
              <a:cs typeface="Arial" panose="020B0604020202020204"/>
            </a:endParaRPr>
          </a:p>
          <a:p>
            <a:endParaRPr lang="en-US" dirty="0">
              <a:cs typeface="Arial"/>
            </a:endParaRPr>
          </a:p>
        </p:txBody>
      </p:sp>
      <p:sp>
        <p:nvSpPr>
          <p:cNvPr id="4" name="Footer Placeholder 3">
            <a:extLst>
              <a:ext uri="{FF2B5EF4-FFF2-40B4-BE49-F238E27FC236}">
                <a16:creationId xmlns:a16="http://schemas.microsoft.com/office/drawing/2014/main" id="{AB27C2C6-F796-455A-AA8E-574858263DD2}"/>
              </a:ext>
            </a:extLst>
          </p:cNvPr>
          <p:cNvSpPr>
            <a:spLocks noGrp="1"/>
          </p:cNvSpPr>
          <p:nvPr>
            <p:ph type="ftr" sz="quarter" idx="10"/>
          </p:nvPr>
        </p:nvSpPr>
        <p:spPr/>
        <p:txBody>
          <a:bodyPr/>
          <a:lstStyle/>
          <a:p>
            <a:r>
              <a:rPr lang="en-US"/>
              <a:t>Assessment, Improvement, &amp; Research</a:t>
            </a:r>
          </a:p>
        </p:txBody>
      </p:sp>
      <p:pic>
        <p:nvPicPr>
          <p:cNvPr id="5" name="Picture 4" descr="A close up of a sign&#10;&#10;Description generated with high confidence">
            <a:extLst>
              <a:ext uri="{FF2B5EF4-FFF2-40B4-BE49-F238E27FC236}">
                <a16:creationId xmlns:a16="http://schemas.microsoft.com/office/drawing/2014/main" id="{CA47747F-1486-4E96-BCEC-C5A4DA60D5BC}"/>
              </a:ext>
            </a:extLst>
          </p:cNvPr>
          <p:cNvPicPr>
            <a:picLocks noChangeAspect="1"/>
          </p:cNvPicPr>
          <p:nvPr/>
        </p:nvPicPr>
        <p:blipFill>
          <a:blip r:embed="rId3"/>
          <a:stretch>
            <a:fillRect/>
          </a:stretch>
        </p:blipFill>
        <p:spPr>
          <a:xfrm>
            <a:off x="7189873" y="4516601"/>
            <a:ext cx="1838130" cy="1780553"/>
          </a:xfrm>
          <a:prstGeom prst="rect">
            <a:avLst/>
          </a:prstGeom>
        </p:spPr>
      </p:pic>
      <p:sp>
        <p:nvSpPr>
          <p:cNvPr id="6" name="Rectangle 5">
            <a:extLst>
              <a:ext uri="{FF2B5EF4-FFF2-40B4-BE49-F238E27FC236}">
                <a16:creationId xmlns:a16="http://schemas.microsoft.com/office/drawing/2014/main" id="{4A669997-CFCC-4B41-B4F1-DCBDC6519495}"/>
              </a:ext>
            </a:extLst>
          </p:cNvPr>
          <p:cNvSpPr/>
          <p:nvPr/>
        </p:nvSpPr>
        <p:spPr>
          <a:xfrm>
            <a:off x="1404088" y="3163223"/>
            <a:ext cx="3776156" cy="21252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i="1">
                <a:ea typeface="+mn-lt"/>
                <a:cs typeface="+mn-lt"/>
              </a:rPr>
              <a:t>What does the data tell you about whether the</a:t>
            </a:r>
            <a:r>
              <a:rPr lang="en-US" sz="2400" b="1" i="1" dirty="0">
                <a:ea typeface="+mn-lt"/>
                <a:cs typeface="+mn-lt"/>
              </a:rPr>
              <a:t/>
            </a:r>
            <a:br>
              <a:rPr lang="en-US" sz="2400" b="1" i="1" dirty="0">
                <a:ea typeface="+mn-lt"/>
                <a:cs typeface="+mn-lt"/>
              </a:rPr>
            </a:br>
            <a:r>
              <a:rPr lang="en-US" sz="2400" b="1" i="1">
                <a:ea typeface="+mn-lt"/>
                <a:cs typeface="+mn-lt"/>
              </a:rPr>
              <a:t>program/service accomplished its intended purpose?</a:t>
            </a:r>
            <a:endParaRPr lang="en-US" sz="2400">
              <a:ea typeface="+mn-lt"/>
              <a:cs typeface="+mn-lt"/>
            </a:endParaRPr>
          </a:p>
        </p:txBody>
      </p:sp>
    </p:spTree>
    <p:extLst>
      <p:ext uri="{BB962C8B-B14F-4D97-AF65-F5344CB8AC3E}">
        <p14:creationId xmlns:p14="http://schemas.microsoft.com/office/powerpoint/2010/main" val="819005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A98A1E-229B-448C-95A7-9C9B2CF993D7}"/>
              </a:ext>
            </a:extLst>
          </p:cNvPr>
          <p:cNvSpPr>
            <a:spLocks noGrp="1"/>
          </p:cNvSpPr>
          <p:nvPr>
            <p:ph type="title"/>
          </p:nvPr>
        </p:nvSpPr>
        <p:spPr/>
        <p:txBody>
          <a:bodyPr/>
          <a:lstStyle/>
          <a:p>
            <a:r>
              <a:rPr lang="en-US" dirty="0">
                <a:latin typeface="Calibri"/>
                <a:cs typeface="Calibri"/>
              </a:rPr>
              <a:t>Approach to analysis depends on the </a:t>
            </a:r>
            <a:r>
              <a:rPr lang="en-US" dirty="0" smtClean="0">
                <a:latin typeface="Calibri"/>
                <a:cs typeface="Calibri"/>
              </a:rPr>
              <a:t> nature </a:t>
            </a:r>
            <a:r>
              <a:rPr lang="en-US" dirty="0">
                <a:latin typeface="Calibri"/>
                <a:cs typeface="Calibri"/>
              </a:rPr>
              <a:t>of the data</a:t>
            </a:r>
          </a:p>
        </p:txBody>
      </p:sp>
      <p:sp>
        <p:nvSpPr>
          <p:cNvPr id="6" name="Content Placeholder 2">
            <a:extLst>
              <a:ext uri="{FF2B5EF4-FFF2-40B4-BE49-F238E27FC236}">
                <a16:creationId xmlns:a16="http://schemas.microsoft.com/office/drawing/2014/main" id="{B2192BD7-BE83-443C-BA4F-4FC59D0E5CD0}"/>
              </a:ext>
            </a:extLst>
          </p:cNvPr>
          <p:cNvSpPr>
            <a:spLocks noGrp="1"/>
          </p:cNvSpPr>
          <p:nvPr>
            <p:ph sz="half" idx="1"/>
          </p:nvPr>
        </p:nvSpPr>
        <p:spPr>
          <a:xfrm>
            <a:off x="628650" y="1825625"/>
            <a:ext cx="7883105" cy="4351338"/>
          </a:xfrm>
        </p:spPr>
        <p:txBody>
          <a:bodyPr vert="horz" lIns="68580" tIns="34290" rIns="68580" bIns="34290" rtlCol="0" anchor="t">
            <a:normAutofit fontScale="92500" lnSpcReduction="10000"/>
          </a:bodyPr>
          <a:lstStyle/>
          <a:p>
            <a:r>
              <a:rPr lang="en-US" sz="2400" dirty="0">
                <a:ea typeface="+mn-lt"/>
                <a:cs typeface="+mn-lt"/>
              </a:rPr>
              <a:t>Qualitative data </a:t>
            </a:r>
          </a:p>
          <a:p>
            <a:pPr lvl="1"/>
            <a:r>
              <a:rPr lang="en-US" sz="2100" dirty="0">
                <a:ea typeface="+mn-lt"/>
                <a:cs typeface="+mn-lt"/>
              </a:rPr>
              <a:t>Describes things in terms of categorizations or qualities</a:t>
            </a:r>
            <a:endParaRPr lang="en-US" sz="2100">
              <a:cs typeface="Arial"/>
            </a:endParaRPr>
          </a:p>
          <a:p>
            <a:pPr lvl="1"/>
            <a:r>
              <a:rPr lang="en-US" sz="2100" dirty="0">
                <a:ea typeface="+mn-lt"/>
                <a:cs typeface="+mn-lt"/>
              </a:rPr>
              <a:t>Examples:</a:t>
            </a:r>
            <a:endParaRPr lang="en-US" sz="2100" dirty="0">
              <a:cs typeface="Arial"/>
            </a:endParaRPr>
          </a:p>
          <a:p>
            <a:pPr lvl="2"/>
            <a:r>
              <a:rPr lang="en-US" sz="1800" dirty="0">
                <a:ea typeface="+mn-lt"/>
                <a:cs typeface="+mn-lt"/>
              </a:rPr>
              <a:t>Responses to a survey that asks students to define leadership in their own words. </a:t>
            </a:r>
            <a:endParaRPr lang="en-US" sz="1800">
              <a:cs typeface="Arial"/>
            </a:endParaRPr>
          </a:p>
          <a:p>
            <a:pPr lvl="2"/>
            <a:r>
              <a:rPr lang="en-US" sz="1800" dirty="0">
                <a:ea typeface="+mn-lt"/>
                <a:cs typeface="+mn-lt"/>
              </a:rPr>
              <a:t>Notes and recordings from a focus group in which students responded to the following questions… </a:t>
            </a:r>
            <a:endParaRPr lang="en-US" sz="1800">
              <a:cs typeface="Arial"/>
            </a:endParaRPr>
          </a:p>
          <a:p>
            <a:pPr lvl="2"/>
            <a:endParaRPr lang="en-US" sz="1800" dirty="0">
              <a:ea typeface="+mn-lt"/>
              <a:cs typeface="+mn-lt"/>
            </a:endParaRPr>
          </a:p>
          <a:p>
            <a:r>
              <a:rPr lang="en-US" sz="2400" dirty="0">
                <a:ea typeface="+mn-lt"/>
                <a:cs typeface="+mn-lt"/>
              </a:rPr>
              <a:t>Quantitative data </a:t>
            </a:r>
            <a:endParaRPr lang="en-US"/>
          </a:p>
          <a:p>
            <a:pPr lvl="1"/>
            <a:r>
              <a:rPr lang="en-US" sz="2100" dirty="0">
                <a:ea typeface="+mn-lt"/>
                <a:cs typeface="+mn-lt"/>
              </a:rPr>
              <a:t>Can be counted or expressed numerically</a:t>
            </a:r>
            <a:endParaRPr lang="en-US" sz="2100">
              <a:cs typeface="Arial"/>
            </a:endParaRPr>
          </a:p>
          <a:p>
            <a:pPr lvl="1"/>
            <a:r>
              <a:rPr lang="en-US" sz="2100" dirty="0">
                <a:ea typeface="+mn-lt"/>
                <a:cs typeface="+mn-lt"/>
              </a:rPr>
              <a:t>Examples:</a:t>
            </a:r>
            <a:endParaRPr lang="en-US" dirty="0">
              <a:cs typeface="Arial"/>
            </a:endParaRPr>
          </a:p>
          <a:p>
            <a:pPr lvl="2"/>
            <a:r>
              <a:rPr lang="en-US" sz="1800" dirty="0">
                <a:ea typeface="+mn-lt"/>
                <a:cs typeface="+mn-lt"/>
              </a:rPr>
              <a:t>Responses to a survey that asks students to rate their level of agreement (1=Strongly Disagree, 5=Strongly Agree) with the following statement… </a:t>
            </a:r>
            <a:endParaRPr lang="en-US" sz="1800">
              <a:cs typeface="Arial"/>
            </a:endParaRPr>
          </a:p>
          <a:p>
            <a:pPr lvl="2"/>
            <a:r>
              <a:rPr lang="en-US" sz="1800" dirty="0">
                <a:ea typeface="+mn-lt"/>
                <a:cs typeface="+mn-lt"/>
              </a:rPr>
              <a:t>A pile of rubrics that rate students on their understanding of the importance of physical activity </a:t>
            </a:r>
            <a:endParaRPr lang="en-US" sz="1800">
              <a:cs typeface="Arial"/>
            </a:endParaRPr>
          </a:p>
          <a:p>
            <a:endParaRPr lang="en-US" sz="2400" i="1" dirty="0">
              <a:cs typeface="Arial" panose="020B0604020202020204"/>
            </a:endParaRPr>
          </a:p>
          <a:p>
            <a:pPr>
              <a:lnSpc>
                <a:spcPct val="150000"/>
              </a:lnSpc>
              <a:spcBef>
                <a:spcPts val="1000"/>
              </a:spcBef>
              <a:buFont typeface="Arial"/>
            </a:pPr>
            <a:endParaRPr lang="en-US" sz="2400" dirty="0">
              <a:latin typeface="Arial"/>
              <a:cs typeface="Calibri"/>
            </a:endParaRPr>
          </a:p>
        </p:txBody>
      </p:sp>
      <p:sp>
        <p:nvSpPr>
          <p:cNvPr id="4" name="Footer Placeholder 3">
            <a:extLst>
              <a:ext uri="{FF2B5EF4-FFF2-40B4-BE49-F238E27FC236}">
                <a16:creationId xmlns:a16="http://schemas.microsoft.com/office/drawing/2014/main" id="{69265452-72B4-7046-AC3E-89500E80F420}"/>
              </a:ext>
            </a:extLst>
          </p:cNvPr>
          <p:cNvSpPr>
            <a:spLocks noGrp="1"/>
          </p:cNvSpPr>
          <p:nvPr>
            <p:ph type="ftr" sz="quarter" idx="10"/>
          </p:nvPr>
        </p:nvSpPr>
        <p:spPr/>
        <p:txBody>
          <a:bodyPr/>
          <a:lstStyle/>
          <a:p>
            <a:r>
              <a:rPr lang="en-US"/>
              <a:t>Assessment, Improvement, &amp; Research</a:t>
            </a:r>
          </a:p>
        </p:txBody>
      </p:sp>
    </p:spTree>
    <p:extLst>
      <p:ext uri="{BB962C8B-B14F-4D97-AF65-F5344CB8AC3E}">
        <p14:creationId xmlns:p14="http://schemas.microsoft.com/office/powerpoint/2010/main" val="34198138"/>
      </p:ext>
    </p:extLst>
  </p:cSld>
  <p:clrMapOvr>
    <a:masterClrMapping/>
  </p:clrMapOvr>
</p:sld>
</file>

<file path=ppt/theme/theme1.xml><?xml version="1.0" encoding="utf-8"?>
<a:theme xmlns:a="http://schemas.openxmlformats.org/drawingml/2006/main" name="University of Iowa">
  <a:themeElements>
    <a:clrScheme name="University of Iowa Master">
      <a:dk1>
        <a:srgbClr val="000000"/>
      </a:dk1>
      <a:lt1>
        <a:srgbClr val="FFFFFF"/>
      </a:lt1>
      <a:dk2>
        <a:srgbClr val="9E9F9E"/>
      </a:dk2>
      <a:lt2>
        <a:srgbClr val="FFFFFF"/>
      </a:lt2>
      <a:accent1>
        <a:srgbClr val="FFCD00"/>
      </a:accent1>
      <a:accent2>
        <a:srgbClr val="000000"/>
      </a:accent2>
      <a:accent3>
        <a:srgbClr val="A5A5A5"/>
      </a:accent3>
      <a:accent4>
        <a:srgbClr val="CACBCA"/>
      </a:accent4>
      <a:accent5>
        <a:srgbClr val="767776"/>
      </a:accent5>
      <a:accent6>
        <a:srgbClr val="378093"/>
      </a:accent6>
      <a:hlink>
        <a:srgbClr val="378093"/>
      </a:hlink>
      <a:folHlink>
        <a:srgbClr val="9E9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Iowa" id="{2444E05A-AFA2-A54F-8D2E-946502DE16C9}" vid="{C3EFCC9B-5335-724E-9CF2-A67B4B432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C266A27E8BE8418566DF69CF02D864" ma:contentTypeVersion="10" ma:contentTypeDescription="Create a new document." ma:contentTypeScope="" ma:versionID="73c9fe3a084052a7c758f4c5fd1f8127">
  <xsd:schema xmlns:xsd="http://www.w3.org/2001/XMLSchema" xmlns:xs="http://www.w3.org/2001/XMLSchema" xmlns:p="http://schemas.microsoft.com/office/2006/metadata/properties" xmlns:ns3="2f9e96e7-8bca-4afe-9e91-608a09f2f271" xmlns:ns4="bb6607c9-91a9-4b7e-81be-a49baa877ac1" targetNamespace="http://schemas.microsoft.com/office/2006/metadata/properties" ma:root="true" ma:fieldsID="20017df469f25953f4ede6e23569ddf5" ns3:_="" ns4:_="">
    <xsd:import namespace="2f9e96e7-8bca-4afe-9e91-608a09f2f271"/>
    <xsd:import namespace="bb6607c9-91a9-4b7e-81be-a49baa877ac1"/>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e96e7-8bca-4afe-9e91-608a09f2f2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6607c9-91a9-4b7e-81be-a49baa877a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10F5F-8FC3-481E-9F48-713A5702C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e96e7-8bca-4afe-9e91-608a09f2f271"/>
    <ds:schemaRef ds:uri="bb6607c9-91a9-4b7e-81be-a49baa877a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1B252B-AB88-46FD-8222-DCA0FC78F4B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E7AA185-1268-4554-9701-DE1E24E950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2053</Words>
  <Application>Microsoft Office PowerPoint</Application>
  <PresentationFormat>On-screen Show (4:3)</PresentationFormat>
  <Paragraphs>359</Paragraphs>
  <Slides>33</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Arial,Sans-Serif</vt:lpstr>
      <vt:lpstr>Avenir Roman</vt:lpstr>
      <vt:lpstr>Calibri</vt:lpstr>
      <vt:lpstr>Calibri Light</vt:lpstr>
      <vt:lpstr>University of Iowa</vt:lpstr>
      <vt:lpstr>Office Theme</vt:lpstr>
      <vt:lpstr>PowerPoint Presentation</vt:lpstr>
      <vt:lpstr>PowerPoint Presentation</vt:lpstr>
      <vt:lpstr>Learning Outcomes</vt:lpstr>
      <vt:lpstr>ACPA/NASPA Professional Competency</vt:lpstr>
      <vt:lpstr>Outline</vt:lpstr>
      <vt:lpstr>Assessment</vt:lpstr>
      <vt:lpstr>Assessment Cycle</vt:lpstr>
      <vt:lpstr>PowerPoint Presentation</vt:lpstr>
      <vt:lpstr>Approach to analysis depends on the  nature of the data</vt:lpstr>
      <vt:lpstr>Exercise</vt:lpstr>
      <vt:lpstr>Qualitative Data Analysis</vt:lpstr>
      <vt:lpstr>Qualitative Data Analysis</vt:lpstr>
      <vt:lpstr>Qualitative Data Analysis</vt:lpstr>
      <vt:lpstr>Qualitative Data Analysis</vt:lpstr>
      <vt:lpstr>What is one thing you learned from the Excel session?</vt:lpstr>
      <vt:lpstr>Emerging Categories</vt:lpstr>
      <vt:lpstr>Tips</vt:lpstr>
      <vt:lpstr>What is one thing you learned from the Excel session?</vt:lpstr>
      <vt:lpstr>Emerging Categories Cont.</vt:lpstr>
      <vt:lpstr>Exercise</vt:lpstr>
      <vt:lpstr>Quantitative Data Analysis</vt:lpstr>
      <vt:lpstr>Quantitative Data Analysis</vt:lpstr>
      <vt:lpstr>Quantitative Data Analysis</vt:lpstr>
      <vt:lpstr>How effective was the Excel lecture at:</vt:lpstr>
      <vt:lpstr>Statistical Analysis System (SAS)</vt:lpstr>
      <vt:lpstr>SPSS</vt:lpstr>
      <vt:lpstr>STATA</vt:lpstr>
      <vt:lpstr>Qualtrics</vt:lpstr>
      <vt:lpstr>Excel</vt:lpstr>
      <vt:lpstr>3:2:1 Activity</vt:lpstr>
      <vt:lpstr>PowerPoint Presentation</vt:lpstr>
      <vt:lpstr>What's Next</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Shelby J</dc:creator>
  <cp:lastModifiedBy>Schnelle, Teri</cp:lastModifiedBy>
  <cp:revision>2083</cp:revision>
  <dcterms:created xsi:type="dcterms:W3CDTF">2019-09-18T16:38:36Z</dcterms:created>
  <dcterms:modified xsi:type="dcterms:W3CDTF">2020-04-21T13:15:04Z</dcterms:modified>
</cp:coreProperties>
</file>