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  <Override PartName="/ppt/charts/colors17.xml" ContentType="application/vnd.ms-office.chartcolorstyle+xml"/>
  <Override PartName="/ppt/charts/style1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19.xml" ContentType="application/vnd.ms-office.chartcolorstyle+xml"/>
  <Override PartName="/ppt/charts/style19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1.xml" ContentType="application/vnd.ms-office.chartcolorstyle+xml"/>
  <Override PartName="/ppt/charts/style21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3.xml" ContentType="application/vnd.ms-office.chartcolorstyle+xml"/>
  <Override PartName="/ppt/charts/style23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25.xml" ContentType="application/vnd.ms-office.chartcolorstyle+xml"/>
  <Override PartName="/ppt/charts/style2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85" r:id="rId4"/>
    <p:sldId id="279" r:id="rId5"/>
    <p:sldId id="270" r:id="rId6"/>
    <p:sldId id="269" r:id="rId7"/>
    <p:sldId id="273" r:id="rId8"/>
    <p:sldId id="258" r:id="rId9"/>
    <p:sldId id="259" r:id="rId10"/>
    <p:sldId id="281" r:id="rId11"/>
    <p:sldId id="282" r:id="rId12"/>
    <p:sldId id="263" r:id="rId13"/>
    <p:sldId id="278" r:id="rId14"/>
    <p:sldId id="272" r:id="rId15"/>
    <p:sldId id="261" r:id="rId16"/>
    <p:sldId id="280" r:id="rId17"/>
    <p:sldId id="271" r:id="rId18"/>
    <p:sldId id="276" r:id="rId19"/>
    <p:sldId id="264" r:id="rId20"/>
    <p:sldId id="265" r:id="rId21"/>
    <p:sldId id="283" r:id="rId22"/>
    <p:sldId id="266" r:id="rId23"/>
    <p:sldId id="284" r:id="rId24"/>
    <p:sldId id="268" r:id="rId25"/>
    <p:sldId id="267" r:id="rId26"/>
    <p:sldId id="275" r:id="rId27"/>
    <p:sldId id="274" r:id="rId28"/>
    <p:sldId id="27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108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Kendra's%20Work\Aggregate%20Data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E:\Kendra's%20Work\Aggregate%20Dat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E:\Kendra's%20Work\Aggregate%20Data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E:\Kendra's%20Work\Aggregate%20Data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E:\Kendra's%20Work\Aggregate%20Dat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E:\Kendra's%20Work\Aggregate%20Data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E:\Kendra's%20Work\Aggregate%20Data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E:\Kendra's%20Work\Aggregate%20Data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oleObject" Target="file:///E:\Kendra's%20Work\Aggregate%20Data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oleObject" Target="file:///E:\Kendra's%20Work\Aggregate%20Data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E:\Kendra's%20Work\Aggregate%20Dat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Kendra's%20Work\Aggregate%20Data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E:\Kendra's%20Work\Aggregate%20Data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E:\Kendra's%20Work\Aggregate%20Data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E:\Kendra's%20Work\Aggregate%20Data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E:\Kendra's%20Work\Aggregate%20Data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E:\Kendra's%20Work\Aggregate%20Data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25.xml"/><Relationship Id="rId2" Type="http://schemas.microsoft.com/office/2011/relationships/chartColorStyle" Target="colors25.xml"/><Relationship Id="rId1" Type="http://schemas.openxmlformats.org/officeDocument/2006/relationships/oleObject" Target="file:///E:\Kendra's%20Work\Aggregate%20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E:\Kendra's%20Work\Aggregate%20Da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E:\Kendra's%20Work\Aggregate%20Dat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E:\Kendra's%20Work\Aggregate%20Data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E:\Kendra's%20Work\Aggregate%20Data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E:\Kendra's%20Work\Aggregate%20Dat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E:\Kendra's%20Work\Aggregate%20Dat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E:\Kendra's%20Work\Aggregat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Total Number of Calls Alcohol-related Ambulance Calls in Johnson County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'Number of Calls'!$B$2</c:f>
              <c:strCache>
                <c:ptCount val="1"/>
                <c:pt idx="0">
                  <c:v>Number of Calls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'Number of Calls'!$A$3:$A$7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Calls'!$B$3:$B$7</c:f>
              <c:numCache>
                <c:formatCode>General</c:formatCode>
                <c:ptCount val="5"/>
                <c:pt idx="0">
                  <c:v>339</c:v>
                </c:pt>
                <c:pt idx="1">
                  <c:v>371</c:v>
                </c:pt>
                <c:pt idx="2">
                  <c:v>581</c:v>
                </c:pt>
                <c:pt idx="3">
                  <c:v>660</c:v>
                </c:pt>
                <c:pt idx="4">
                  <c:v>877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131520"/>
        <c:axId val="95138944"/>
      </c:lineChart>
      <c:catAx>
        <c:axId val="9513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138944"/>
        <c:crosses val="autoZero"/>
        <c:auto val="1"/>
        <c:lblAlgn val="ctr"/>
        <c:lblOffset val="100"/>
        <c:noMultiLvlLbl val="0"/>
      </c:catAx>
      <c:valAx>
        <c:axId val="95138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Total # of calls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13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Number of Alcohol-related Ambulance Calls Per Month for 2011-2015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'Month Data'!$A$9</c:f>
              <c:strCache>
                <c:ptCount val="1"/>
                <c:pt idx="0">
                  <c:v>Johnson County Average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Data'!$B$9:$M$9</c:f>
              <c:numCache>
                <c:formatCode>General</c:formatCode>
                <c:ptCount val="12"/>
                <c:pt idx="0">
                  <c:v>34.200000000000003</c:v>
                </c:pt>
                <c:pt idx="1">
                  <c:v>39.6</c:v>
                </c:pt>
                <c:pt idx="2">
                  <c:v>40</c:v>
                </c:pt>
                <c:pt idx="3">
                  <c:v>47.2</c:v>
                </c:pt>
                <c:pt idx="4">
                  <c:v>39</c:v>
                </c:pt>
                <c:pt idx="5">
                  <c:v>35.200000000000003</c:v>
                </c:pt>
                <c:pt idx="6">
                  <c:v>40.6</c:v>
                </c:pt>
                <c:pt idx="7">
                  <c:v>51.6</c:v>
                </c:pt>
                <c:pt idx="8">
                  <c:v>81.2</c:v>
                </c:pt>
                <c:pt idx="9">
                  <c:v>70.2</c:v>
                </c:pt>
                <c:pt idx="10">
                  <c:v>48.4</c:v>
                </c:pt>
                <c:pt idx="11">
                  <c:v>38.200000000000003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61728"/>
        <c:axId val="93168384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'Month Data'!$A$10</c15:sqref>
                        </c15:formulaRef>
                      </c:ext>
                    </c:extLst>
                    <c:strCache>
                      <c:ptCount val="1"/>
                      <c:pt idx="0">
                        <c:v>Dowtown Average</c:v>
                      </c:pt>
                    </c:strCache>
                  </c:strRef>
                </c:tx>
                <c:spPr>
                  <a:ln w="2222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'Month Data'!$B$8:$M$8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 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'Month Data'!$B$10:$M$10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9.8000000000000007</c:v>
                      </c:pt>
                      <c:pt idx="1">
                        <c:v>13.4</c:v>
                      </c:pt>
                      <c:pt idx="2">
                        <c:v>13.6</c:v>
                      </c:pt>
                      <c:pt idx="3">
                        <c:v>16.600000000000001</c:v>
                      </c:pt>
                      <c:pt idx="4">
                        <c:v>10</c:v>
                      </c:pt>
                      <c:pt idx="5">
                        <c:v>9.1999999999999993</c:v>
                      </c:pt>
                      <c:pt idx="6">
                        <c:v>13.4</c:v>
                      </c:pt>
                      <c:pt idx="7">
                        <c:v>18</c:v>
                      </c:pt>
                      <c:pt idx="8">
                        <c:v>27.2</c:v>
                      </c:pt>
                      <c:pt idx="9">
                        <c:v>24.2</c:v>
                      </c:pt>
                      <c:pt idx="10">
                        <c:v>17.2</c:v>
                      </c:pt>
                      <c:pt idx="11">
                        <c:v>11.4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93161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68384"/>
        <c:crosses val="autoZero"/>
        <c:auto val="1"/>
        <c:lblAlgn val="ctr"/>
        <c:lblOffset val="100"/>
        <c:noMultiLvlLbl val="0"/>
      </c:catAx>
      <c:valAx>
        <c:axId val="931683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NUMBER OF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6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Average Number of Alcohol-related Ambulance Calls Per Month for 2011-2015 per Zone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'Month Data'!$A$10</c:f>
              <c:strCache>
                <c:ptCount val="1"/>
                <c:pt idx="0">
                  <c:v>Dowtown Average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Data'!$B$10:$M$10</c:f>
              <c:numCache>
                <c:formatCode>General</c:formatCode>
                <c:ptCount val="12"/>
                <c:pt idx="0">
                  <c:v>9.8000000000000007</c:v>
                </c:pt>
                <c:pt idx="1">
                  <c:v>13.4</c:v>
                </c:pt>
                <c:pt idx="2">
                  <c:v>13.6</c:v>
                </c:pt>
                <c:pt idx="3">
                  <c:v>16.600000000000001</c:v>
                </c:pt>
                <c:pt idx="4">
                  <c:v>10</c:v>
                </c:pt>
                <c:pt idx="5">
                  <c:v>9.1999999999999993</c:v>
                </c:pt>
                <c:pt idx="6">
                  <c:v>13.4</c:v>
                </c:pt>
                <c:pt idx="7">
                  <c:v>18</c:v>
                </c:pt>
                <c:pt idx="8">
                  <c:v>27.2</c:v>
                </c:pt>
                <c:pt idx="9">
                  <c:v>24.2</c:v>
                </c:pt>
                <c:pt idx="10">
                  <c:v>17.2</c:v>
                </c:pt>
                <c:pt idx="11">
                  <c:v>11.4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'Month Data'!$A$11</c:f>
              <c:strCache>
                <c:ptCount val="1"/>
                <c:pt idx="0">
                  <c:v>SE Quad Average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Data'!$B$11:$M$11</c:f>
              <c:numCache>
                <c:formatCode>General</c:formatCode>
                <c:ptCount val="12"/>
                <c:pt idx="0">
                  <c:v>7.2</c:v>
                </c:pt>
                <c:pt idx="1">
                  <c:v>9.4</c:v>
                </c:pt>
                <c:pt idx="2">
                  <c:v>9.1999999999999993</c:v>
                </c:pt>
                <c:pt idx="3">
                  <c:v>9.8000000000000007</c:v>
                </c:pt>
                <c:pt idx="4">
                  <c:v>11.8</c:v>
                </c:pt>
                <c:pt idx="5">
                  <c:v>12.6</c:v>
                </c:pt>
                <c:pt idx="6">
                  <c:v>11</c:v>
                </c:pt>
                <c:pt idx="7">
                  <c:v>13.6</c:v>
                </c:pt>
                <c:pt idx="8">
                  <c:v>17.399999999999999</c:v>
                </c:pt>
                <c:pt idx="9">
                  <c:v>14.8</c:v>
                </c:pt>
                <c:pt idx="10">
                  <c:v>10</c:v>
                </c:pt>
                <c:pt idx="11">
                  <c:v>12.4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'Month Data'!$A$12</c:f>
              <c:strCache>
                <c:ptCount val="1"/>
                <c:pt idx="0">
                  <c:v>NE Quad Average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Data'!$B$12:$M$12</c:f>
              <c:numCache>
                <c:formatCode>General</c:formatCode>
                <c:ptCount val="12"/>
                <c:pt idx="0">
                  <c:v>4.8</c:v>
                </c:pt>
                <c:pt idx="1">
                  <c:v>4.2</c:v>
                </c:pt>
                <c:pt idx="2">
                  <c:v>3.2</c:v>
                </c:pt>
                <c:pt idx="3">
                  <c:v>5.8</c:v>
                </c:pt>
                <c:pt idx="4">
                  <c:v>4.5999999999999996</c:v>
                </c:pt>
                <c:pt idx="5">
                  <c:v>3.4</c:v>
                </c:pt>
                <c:pt idx="6">
                  <c:v>3.4</c:v>
                </c:pt>
                <c:pt idx="7">
                  <c:v>6.2</c:v>
                </c:pt>
                <c:pt idx="8">
                  <c:v>10</c:v>
                </c:pt>
                <c:pt idx="9">
                  <c:v>9</c:v>
                </c:pt>
                <c:pt idx="10">
                  <c:v>7.6</c:v>
                </c:pt>
                <c:pt idx="11">
                  <c:v>2.8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'Month Data'!$A$13</c:f>
              <c:strCache>
                <c:ptCount val="1"/>
                <c:pt idx="0">
                  <c:v>SW Quad Average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Data'!$B$13:$M$13</c:f>
              <c:numCache>
                <c:formatCode>General</c:formatCode>
                <c:ptCount val="12"/>
                <c:pt idx="0">
                  <c:v>2.6</c:v>
                </c:pt>
                <c:pt idx="1">
                  <c:v>3.8</c:v>
                </c:pt>
                <c:pt idx="2">
                  <c:v>4.8</c:v>
                </c:pt>
                <c:pt idx="3">
                  <c:v>4.5999999999999996</c:v>
                </c:pt>
                <c:pt idx="4">
                  <c:v>2.6</c:v>
                </c:pt>
                <c:pt idx="5">
                  <c:v>1.8</c:v>
                </c:pt>
                <c:pt idx="6">
                  <c:v>3.4</c:v>
                </c:pt>
                <c:pt idx="7">
                  <c:v>2</c:v>
                </c:pt>
                <c:pt idx="8">
                  <c:v>9.4</c:v>
                </c:pt>
                <c:pt idx="9">
                  <c:v>5.4</c:v>
                </c:pt>
                <c:pt idx="10">
                  <c:v>3.8</c:v>
                </c:pt>
                <c:pt idx="11">
                  <c:v>3.2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'Month Data'!$A$14</c:f>
              <c:strCache>
                <c:ptCount val="1"/>
                <c:pt idx="0">
                  <c:v>NW Quad Average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strRef>
              <c:f>'Month Data'!$B$8:$M$8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Data'!$B$14:$M$14</c:f>
              <c:numCache>
                <c:formatCode>General</c:formatCode>
                <c:ptCount val="12"/>
                <c:pt idx="0">
                  <c:v>1</c:v>
                </c:pt>
                <c:pt idx="1">
                  <c:v>1.6</c:v>
                </c:pt>
                <c:pt idx="2">
                  <c:v>0.6</c:v>
                </c:pt>
                <c:pt idx="3">
                  <c:v>0.8</c:v>
                </c:pt>
                <c:pt idx="4">
                  <c:v>0.6</c:v>
                </c:pt>
                <c:pt idx="5">
                  <c:v>0.6</c:v>
                </c:pt>
                <c:pt idx="6">
                  <c:v>0.4</c:v>
                </c:pt>
                <c:pt idx="7">
                  <c:v>2.2000000000000002</c:v>
                </c:pt>
                <c:pt idx="8">
                  <c:v>4.4000000000000004</c:v>
                </c:pt>
                <c:pt idx="9">
                  <c:v>4</c:v>
                </c:pt>
                <c:pt idx="10">
                  <c:v>1.6</c:v>
                </c:pt>
                <c:pt idx="11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838592"/>
        <c:axId val="9584089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'Month Data'!$A$9</c15:sqref>
                        </c15:formulaRef>
                      </c:ext>
                    </c:extLst>
                    <c:strCache>
                      <c:ptCount val="1"/>
                      <c:pt idx="0">
                        <c:v>Johnson County Average</c:v>
                      </c:pt>
                    </c:strCache>
                  </c:strRef>
                </c:tx>
                <c:spPr>
                  <a:ln w="222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'Month Data'!$B$8:$M$8</c15:sqref>
                        </c15:formulaRef>
                      </c:ext>
                    </c:extLst>
                    <c:strCache>
                      <c:ptCount val="12"/>
                      <c:pt idx="0">
                        <c:v>January</c:v>
                      </c:pt>
                      <c:pt idx="1">
                        <c:v>February</c:v>
                      </c:pt>
                      <c:pt idx="2">
                        <c:v>March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June</c:v>
                      </c:pt>
                      <c:pt idx="6">
                        <c:v>July</c:v>
                      </c:pt>
                      <c:pt idx="7">
                        <c:v>August</c:v>
                      </c:pt>
                      <c:pt idx="8">
                        <c:v>September</c:v>
                      </c:pt>
                      <c:pt idx="9">
                        <c:v>October </c:v>
                      </c:pt>
                      <c:pt idx="10">
                        <c:v>November</c:v>
                      </c:pt>
                      <c:pt idx="11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'Month Data'!$B$9:$M$9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34.200000000000003</c:v>
                      </c:pt>
                      <c:pt idx="1">
                        <c:v>39.6</c:v>
                      </c:pt>
                      <c:pt idx="2">
                        <c:v>40</c:v>
                      </c:pt>
                      <c:pt idx="3">
                        <c:v>47.2</c:v>
                      </c:pt>
                      <c:pt idx="4">
                        <c:v>39</c:v>
                      </c:pt>
                      <c:pt idx="5">
                        <c:v>35.200000000000003</c:v>
                      </c:pt>
                      <c:pt idx="6">
                        <c:v>40.6</c:v>
                      </c:pt>
                      <c:pt idx="7">
                        <c:v>51.6</c:v>
                      </c:pt>
                      <c:pt idx="8">
                        <c:v>81.2</c:v>
                      </c:pt>
                      <c:pt idx="9">
                        <c:v>70.2</c:v>
                      </c:pt>
                      <c:pt idx="10">
                        <c:v>48.4</c:v>
                      </c:pt>
                      <c:pt idx="11">
                        <c:v>38.200000000000003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95838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Month</a:t>
                </a:r>
              </a:p>
            </c:rich>
          </c:tx>
          <c:layout>
            <c:manualLayout>
              <c:xMode val="edge"/>
              <c:yMode val="edge"/>
              <c:x val="0.49020523601274424"/>
              <c:y val="0.946058537622269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40896"/>
        <c:crosses val="autoZero"/>
        <c:auto val="1"/>
        <c:lblAlgn val="ctr"/>
        <c:lblOffset val="100"/>
        <c:noMultiLvlLbl val="0"/>
      </c:catAx>
      <c:valAx>
        <c:axId val="95840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# of calls</a:t>
                </a:r>
              </a:p>
            </c:rich>
          </c:tx>
          <c:layout>
            <c:manualLayout>
              <c:xMode val="edge"/>
              <c:yMode val="edge"/>
              <c:x val="6.468689125242226E-3"/>
              <c:y val="0.3889790226202021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3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number of alcohol-related ambulance calls by days of the week for Johnson County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'Day of the Week'!$A$3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'Day of the Week'!$B$2:$H$2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Week'!$B$3:$H$3</c:f>
              <c:numCache>
                <c:formatCode>General</c:formatCode>
                <c:ptCount val="7"/>
                <c:pt idx="0">
                  <c:v>26</c:v>
                </c:pt>
                <c:pt idx="1">
                  <c:v>17</c:v>
                </c:pt>
                <c:pt idx="2">
                  <c:v>23</c:v>
                </c:pt>
                <c:pt idx="3">
                  <c:v>28</c:v>
                </c:pt>
                <c:pt idx="4">
                  <c:v>61</c:v>
                </c:pt>
                <c:pt idx="5">
                  <c:v>107</c:v>
                </c:pt>
                <c:pt idx="6">
                  <c:v>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'Day of the Week'!$A$4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'Day of the Week'!$B$2:$H$2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Week'!$B$4:$H$4</c:f>
              <c:numCache>
                <c:formatCode>General</c:formatCode>
                <c:ptCount val="7"/>
                <c:pt idx="0">
                  <c:v>22</c:v>
                </c:pt>
                <c:pt idx="1">
                  <c:v>26</c:v>
                </c:pt>
                <c:pt idx="2">
                  <c:v>23</c:v>
                </c:pt>
                <c:pt idx="3">
                  <c:v>37</c:v>
                </c:pt>
                <c:pt idx="4">
                  <c:v>73</c:v>
                </c:pt>
                <c:pt idx="5">
                  <c:v>112</c:v>
                </c:pt>
                <c:pt idx="6">
                  <c:v>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'Day of the Week'!$A$5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'Day of the Week'!$B$2:$H$2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Week'!$B$5:$H$5</c:f>
              <c:numCache>
                <c:formatCode>General</c:formatCode>
                <c:ptCount val="7"/>
                <c:pt idx="0">
                  <c:v>56</c:v>
                </c:pt>
                <c:pt idx="1">
                  <c:v>45</c:v>
                </c:pt>
                <c:pt idx="2">
                  <c:v>51</c:v>
                </c:pt>
                <c:pt idx="3">
                  <c:v>64</c:v>
                </c:pt>
                <c:pt idx="4">
                  <c:v>96</c:v>
                </c:pt>
                <c:pt idx="5">
                  <c:v>161</c:v>
                </c:pt>
                <c:pt idx="6">
                  <c:v>108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'Day of the Week'!$A$6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'Day of the Week'!$B$2:$H$2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Week'!$B$6:$H$6</c:f>
              <c:numCache>
                <c:formatCode>General</c:formatCode>
                <c:ptCount val="7"/>
                <c:pt idx="0">
                  <c:v>50</c:v>
                </c:pt>
                <c:pt idx="1">
                  <c:v>52</c:v>
                </c:pt>
                <c:pt idx="2">
                  <c:v>70</c:v>
                </c:pt>
                <c:pt idx="3">
                  <c:v>70</c:v>
                </c:pt>
                <c:pt idx="4">
                  <c:v>118</c:v>
                </c:pt>
                <c:pt idx="5">
                  <c:v>168</c:v>
                </c:pt>
                <c:pt idx="6">
                  <c:v>132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'Day of the Week'!$A$7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'Day of the Week'!$B$2:$H$2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Week'!$B$7:$H$7</c:f>
              <c:numCache>
                <c:formatCode>General</c:formatCode>
                <c:ptCount val="7"/>
                <c:pt idx="0">
                  <c:v>78</c:v>
                </c:pt>
                <c:pt idx="1">
                  <c:v>67</c:v>
                </c:pt>
                <c:pt idx="2">
                  <c:v>86</c:v>
                </c:pt>
                <c:pt idx="3">
                  <c:v>93</c:v>
                </c:pt>
                <c:pt idx="4">
                  <c:v>151</c:v>
                </c:pt>
                <c:pt idx="5">
                  <c:v>212</c:v>
                </c:pt>
                <c:pt idx="6">
                  <c:v>190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58976"/>
        <c:axId val="95769344"/>
      </c:lineChart>
      <c:catAx>
        <c:axId val="95758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Day of the week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6252978635830205"/>
              <c:y val="0.9503110781977258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69344"/>
        <c:crosses val="autoZero"/>
        <c:auto val="1"/>
        <c:lblAlgn val="ctr"/>
        <c:lblOffset val="100"/>
        <c:noMultiLvlLbl val="0"/>
      </c:catAx>
      <c:valAx>
        <c:axId val="957693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TOTAL NUMBER OF CALLS </a:t>
                </a:r>
              </a:p>
            </c:rich>
          </c:tx>
          <c:layout>
            <c:manualLayout>
              <c:xMode val="edge"/>
              <c:yMode val="edge"/>
              <c:x val="4.4883013707287854E-3"/>
              <c:y val="0.362043404861025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5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224608994844387"/>
          <c:y val="0.15320454271287506"/>
          <c:w val="0.3806641650603001"/>
          <c:h val="4.99889712189662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Total number of alcohol-related ambulance calls by days of the week for Downtown IC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'Day of the Week'!$A$37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'Day of the Week'!$B$36:$H$36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Week'!$B$37:$H$37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7</c:v>
                </c:pt>
                <c:pt idx="3">
                  <c:v>8</c:v>
                </c:pt>
                <c:pt idx="4">
                  <c:v>22</c:v>
                </c:pt>
                <c:pt idx="5">
                  <c:v>41</c:v>
                </c:pt>
                <c:pt idx="6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'Day of the Week'!$A$38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'Day of the Week'!$B$36:$H$36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Week'!$B$38:$H$38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23</c:v>
                </c:pt>
                <c:pt idx="5">
                  <c:v>39</c:v>
                </c:pt>
                <c:pt idx="6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'Day of the Week'!$A$39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'Day of the Week'!$B$36:$H$36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Week'!$B$39:$H$39</c:f>
              <c:numCache>
                <c:formatCode>General</c:formatCode>
                <c:ptCount val="7"/>
                <c:pt idx="0">
                  <c:v>16</c:v>
                </c:pt>
                <c:pt idx="1">
                  <c:v>9</c:v>
                </c:pt>
                <c:pt idx="2">
                  <c:v>7</c:v>
                </c:pt>
                <c:pt idx="3">
                  <c:v>20</c:v>
                </c:pt>
                <c:pt idx="4">
                  <c:v>32</c:v>
                </c:pt>
                <c:pt idx="5">
                  <c:v>66</c:v>
                </c:pt>
                <c:pt idx="6">
                  <c:v>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'Day of the Week'!$A$40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'Day of the Week'!$B$36:$H$36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Week'!$B$40:$H$40</c:f>
              <c:numCache>
                <c:formatCode>General</c:formatCode>
                <c:ptCount val="7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14</c:v>
                </c:pt>
                <c:pt idx="4">
                  <c:v>46</c:v>
                </c:pt>
                <c:pt idx="5">
                  <c:v>70</c:v>
                </c:pt>
                <c:pt idx="6">
                  <c:v>43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'Day of the Week'!$A$41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'Day of the Week'!$B$36:$H$36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Wednesdsay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Week'!$B$41:$H$41</c:f>
              <c:numCache>
                <c:formatCode>General</c:formatCode>
                <c:ptCount val="7"/>
                <c:pt idx="0">
                  <c:v>17</c:v>
                </c:pt>
                <c:pt idx="1">
                  <c:v>21</c:v>
                </c:pt>
                <c:pt idx="2">
                  <c:v>24</c:v>
                </c:pt>
                <c:pt idx="3">
                  <c:v>37</c:v>
                </c:pt>
                <c:pt idx="4">
                  <c:v>59</c:v>
                </c:pt>
                <c:pt idx="5">
                  <c:v>93</c:v>
                </c:pt>
                <c:pt idx="6">
                  <c:v>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54208"/>
        <c:axId val="101456512"/>
      </c:lineChart>
      <c:catAx>
        <c:axId val="10145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Day of the week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3508112702844975"/>
              <c:y val="0.957922811521459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56512"/>
        <c:crosses val="autoZero"/>
        <c:auto val="1"/>
        <c:lblAlgn val="ctr"/>
        <c:lblOffset val="100"/>
        <c:noMultiLvlLbl val="0"/>
      </c:catAx>
      <c:valAx>
        <c:axId val="1014565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TOTAL NUMBER OF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45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Average # of alcohol-related ambulance calls per </a:t>
            </a:r>
            <a:r>
              <a:rPr lang="en-US" sz="2400" dirty="0" smtClean="0"/>
              <a:t>day of the week </a:t>
            </a:r>
            <a:r>
              <a:rPr lang="en-US" sz="2400" dirty="0"/>
              <a:t>for 2011-2015 per zone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'Day of the Week'!$A$29</c:f>
              <c:strCache>
                <c:ptCount val="1"/>
                <c:pt idx="0">
                  <c:v>Downtown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'Day of the Week'!$B$28:$H$28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Week'!$B$29:$H$29</c:f>
              <c:numCache>
                <c:formatCode>General</c:formatCode>
                <c:ptCount val="7"/>
                <c:pt idx="0">
                  <c:v>9.4</c:v>
                </c:pt>
                <c:pt idx="1">
                  <c:v>10</c:v>
                </c:pt>
                <c:pt idx="2">
                  <c:v>11.8</c:v>
                </c:pt>
                <c:pt idx="3">
                  <c:v>17.2</c:v>
                </c:pt>
                <c:pt idx="4">
                  <c:v>36.4</c:v>
                </c:pt>
                <c:pt idx="5">
                  <c:v>61.8</c:v>
                </c:pt>
                <c:pt idx="6">
                  <c:v>37.4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'Day of the Week'!$A$30</c:f>
              <c:strCache>
                <c:ptCount val="1"/>
                <c:pt idx="0">
                  <c:v>SE Quad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'Day of the Week'!$B$28:$H$28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Week'!$B$30:$H$30</c:f>
              <c:numCache>
                <c:formatCode>General</c:formatCode>
                <c:ptCount val="7"/>
                <c:pt idx="0">
                  <c:v>16.600000000000001</c:v>
                </c:pt>
                <c:pt idx="1">
                  <c:v>11.2</c:v>
                </c:pt>
                <c:pt idx="2">
                  <c:v>16.2</c:v>
                </c:pt>
                <c:pt idx="3">
                  <c:v>16.8</c:v>
                </c:pt>
                <c:pt idx="4">
                  <c:v>24.4</c:v>
                </c:pt>
                <c:pt idx="5">
                  <c:v>26.2</c:v>
                </c:pt>
                <c:pt idx="6">
                  <c:v>27.6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'Day of the Week'!$A$31</c:f>
              <c:strCache>
                <c:ptCount val="1"/>
                <c:pt idx="0">
                  <c:v>NE Quad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'Day of the Week'!$B$28:$H$28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Week'!$B$31:$H$31</c:f>
              <c:numCache>
                <c:formatCode>General</c:formatCode>
                <c:ptCount val="7"/>
                <c:pt idx="0">
                  <c:v>5.6</c:v>
                </c:pt>
                <c:pt idx="1">
                  <c:v>2.6</c:v>
                </c:pt>
                <c:pt idx="2">
                  <c:v>4.5999999999999996</c:v>
                </c:pt>
                <c:pt idx="3">
                  <c:v>5.8</c:v>
                </c:pt>
                <c:pt idx="4">
                  <c:v>10.8</c:v>
                </c:pt>
                <c:pt idx="5">
                  <c:v>19.399999999999999</c:v>
                </c:pt>
                <c:pt idx="6">
                  <c:v>16.2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'Day of the Week'!$A$32</c:f>
              <c:strCache>
                <c:ptCount val="1"/>
                <c:pt idx="0">
                  <c:v>SW Quad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'Day of the Week'!$B$28:$H$28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Week'!$B$32:$H$32</c:f>
              <c:numCache>
                <c:formatCode>General</c:formatCode>
                <c:ptCount val="7"/>
                <c:pt idx="0">
                  <c:v>2.8</c:v>
                </c:pt>
                <c:pt idx="1">
                  <c:v>3.6</c:v>
                </c:pt>
                <c:pt idx="2">
                  <c:v>4.4000000000000004</c:v>
                </c:pt>
                <c:pt idx="3">
                  <c:v>4.8</c:v>
                </c:pt>
                <c:pt idx="4">
                  <c:v>9.1999999999999993</c:v>
                </c:pt>
                <c:pt idx="5">
                  <c:v>13.4</c:v>
                </c:pt>
                <c:pt idx="6">
                  <c:v>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'Day of the Week'!$A$33</c:f>
              <c:strCache>
                <c:ptCount val="1"/>
                <c:pt idx="0">
                  <c:v>NW Quad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'Day of the Week'!$B$28:$H$28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'Day of the Week'!$B$33:$H$33</c:f>
              <c:numCache>
                <c:formatCode>General</c:formatCode>
                <c:ptCount val="7"/>
                <c:pt idx="0">
                  <c:v>1.6</c:v>
                </c:pt>
                <c:pt idx="1">
                  <c:v>0.8</c:v>
                </c:pt>
                <c:pt idx="2">
                  <c:v>1.4</c:v>
                </c:pt>
                <c:pt idx="3">
                  <c:v>1.4</c:v>
                </c:pt>
                <c:pt idx="4">
                  <c:v>2.2000000000000002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107392"/>
        <c:axId val="102114048"/>
      </c:lineChart>
      <c:catAx>
        <c:axId val="102107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DAY OF THE 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14048"/>
        <c:crosses val="autoZero"/>
        <c:auto val="1"/>
        <c:lblAlgn val="ctr"/>
        <c:lblOffset val="100"/>
        <c:noMultiLvlLbl val="0"/>
      </c:catAx>
      <c:valAx>
        <c:axId val="102114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AVERAGE # OF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0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Total number of alcohol-related ambulance calls in Johnson</a:t>
            </a:r>
            <a:r>
              <a:rPr lang="en-US" sz="2800" baseline="0"/>
              <a:t> County</a:t>
            </a:r>
            <a:r>
              <a:rPr lang="en-US" sz="2800"/>
              <a:t> for ages</a:t>
            </a:r>
            <a:r>
              <a:rPr lang="en-US" sz="2800" baseline="0"/>
              <a:t> 14-30 per year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'Age Per year'!$B$2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'Age Per year'!$A$3:$A$19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'Age Per year'!$B$3:$B$19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16</c:v>
                </c:pt>
                <c:pt idx="5">
                  <c:v>28</c:v>
                </c:pt>
                <c:pt idx="6">
                  <c:v>29</c:v>
                </c:pt>
                <c:pt idx="7">
                  <c:v>21</c:v>
                </c:pt>
                <c:pt idx="8">
                  <c:v>23</c:v>
                </c:pt>
                <c:pt idx="9">
                  <c:v>18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7</c:v>
                </c:pt>
                <c:pt idx="14">
                  <c:v>3</c:v>
                </c:pt>
                <c:pt idx="15">
                  <c:v>3</c:v>
                </c:pt>
                <c:pt idx="16">
                  <c:v>6</c:v>
                </c:pt>
              </c:numCache>
            </c:numRef>
          </c:val>
        </c:ser>
        <c:ser>
          <c:idx val="1"/>
          <c:order val="1"/>
          <c:tx>
            <c:strRef>
              <c:f>'Age Per year'!$C$2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'Age Per year'!$A$3:$A$19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'Age Per year'!$C$3:$C$19</c:f>
              <c:numCache>
                <c:formatCode>General</c:formatCode>
                <c:ptCount val="1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36</c:v>
                </c:pt>
                <c:pt idx="5">
                  <c:v>31</c:v>
                </c:pt>
                <c:pt idx="6">
                  <c:v>22</c:v>
                </c:pt>
                <c:pt idx="7">
                  <c:v>29</c:v>
                </c:pt>
                <c:pt idx="8">
                  <c:v>18</c:v>
                </c:pt>
                <c:pt idx="9">
                  <c:v>9</c:v>
                </c:pt>
                <c:pt idx="10">
                  <c:v>15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3</c:v>
                </c:pt>
                <c:pt idx="15">
                  <c:v>7</c:v>
                </c:pt>
                <c:pt idx="16">
                  <c:v>6</c:v>
                </c:pt>
              </c:numCache>
            </c:numRef>
          </c:val>
        </c:ser>
        <c:ser>
          <c:idx val="2"/>
          <c:order val="2"/>
          <c:tx>
            <c:strRef>
              <c:f>'Age Per year'!$D$2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'Age Per year'!$A$3:$A$19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'Age Per year'!$D$3:$D$19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47</c:v>
                </c:pt>
                <c:pt idx="5">
                  <c:v>52</c:v>
                </c:pt>
                <c:pt idx="6">
                  <c:v>24</c:v>
                </c:pt>
                <c:pt idx="7">
                  <c:v>50</c:v>
                </c:pt>
                <c:pt idx="8">
                  <c:v>28</c:v>
                </c:pt>
                <c:pt idx="9">
                  <c:v>21</c:v>
                </c:pt>
                <c:pt idx="10">
                  <c:v>10</c:v>
                </c:pt>
                <c:pt idx="11">
                  <c:v>12</c:v>
                </c:pt>
                <c:pt idx="12">
                  <c:v>10</c:v>
                </c:pt>
                <c:pt idx="13">
                  <c:v>9</c:v>
                </c:pt>
                <c:pt idx="14">
                  <c:v>5</c:v>
                </c:pt>
                <c:pt idx="15">
                  <c:v>13</c:v>
                </c:pt>
                <c:pt idx="16">
                  <c:v>8</c:v>
                </c:pt>
              </c:numCache>
            </c:numRef>
          </c:val>
        </c:ser>
        <c:ser>
          <c:idx val="3"/>
          <c:order val="3"/>
          <c:tx>
            <c:strRef>
              <c:f>'Age Per year'!$E$2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'Age Per year'!$A$3:$A$19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'Age Per year'!$E$3:$E$19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57</c:v>
                </c:pt>
                <c:pt idx="5">
                  <c:v>52</c:v>
                </c:pt>
                <c:pt idx="6">
                  <c:v>37</c:v>
                </c:pt>
                <c:pt idx="7">
                  <c:v>38</c:v>
                </c:pt>
                <c:pt idx="8">
                  <c:v>38</c:v>
                </c:pt>
                <c:pt idx="9">
                  <c:v>24</c:v>
                </c:pt>
                <c:pt idx="10">
                  <c:v>19</c:v>
                </c:pt>
                <c:pt idx="11">
                  <c:v>12</c:v>
                </c:pt>
                <c:pt idx="12">
                  <c:v>14</c:v>
                </c:pt>
                <c:pt idx="13">
                  <c:v>13</c:v>
                </c:pt>
                <c:pt idx="14">
                  <c:v>8</c:v>
                </c:pt>
                <c:pt idx="15">
                  <c:v>13</c:v>
                </c:pt>
                <c:pt idx="16">
                  <c:v>8</c:v>
                </c:pt>
              </c:numCache>
            </c:numRef>
          </c:val>
        </c:ser>
        <c:ser>
          <c:idx val="4"/>
          <c:order val="4"/>
          <c:tx>
            <c:strRef>
              <c:f>'Age Per year'!$F$2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'Age Per year'!$A$3:$A$19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'Age Per year'!$F$3:$F$19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105</c:v>
                </c:pt>
                <c:pt idx="5">
                  <c:v>64</c:v>
                </c:pt>
                <c:pt idx="6">
                  <c:v>48</c:v>
                </c:pt>
                <c:pt idx="7">
                  <c:v>70</c:v>
                </c:pt>
                <c:pt idx="8">
                  <c:v>32</c:v>
                </c:pt>
                <c:pt idx="9">
                  <c:v>29</c:v>
                </c:pt>
                <c:pt idx="10">
                  <c:v>23</c:v>
                </c:pt>
                <c:pt idx="11">
                  <c:v>12</c:v>
                </c:pt>
                <c:pt idx="12">
                  <c:v>15</c:v>
                </c:pt>
                <c:pt idx="13">
                  <c:v>7</c:v>
                </c:pt>
                <c:pt idx="14">
                  <c:v>19</c:v>
                </c:pt>
                <c:pt idx="15">
                  <c:v>13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159104"/>
        <c:axId val="102161024"/>
      </c:barChart>
      <c:catAx>
        <c:axId val="102159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AGE</a:t>
                </a:r>
              </a:p>
            </c:rich>
          </c:tx>
          <c:layout>
            <c:manualLayout>
              <c:xMode val="edge"/>
              <c:yMode val="edge"/>
              <c:x val="0.50111829291735976"/>
              <c:y val="0.901787994631193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61024"/>
        <c:crosses val="autoZero"/>
        <c:auto val="1"/>
        <c:lblAlgn val="ctr"/>
        <c:lblOffset val="100"/>
        <c:noMultiLvlLbl val="0"/>
      </c:catAx>
      <c:valAx>
        <c:axId val="10216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TOTAL # OF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55051852404326"/>
          <c:y val="0.20447484322867424"/>
          <c:w val="0.55792041647076895"/>
          <c:h val="8.81522855466075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Total number of alcohol-related</a:t>
            </a:r>
            <a:r>
              <a:rPr lang="en-US" sz="2800" baseline="0"/>
              <a:t> ambulanca calls in Downtown IC for ages 17-30 per year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5343423713375454E-2"/>
          <c:y val="0.22872570731745601"/>
          <c:w val="0.92268841416797376"/>
          <c:h val="0.627554251786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'Age Per year'!$N$2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'Age Per year'!$M$6:$M$19</c:f>
              <c:numCache>
                <c:formatCode>General</c:formatCod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year'!$M$3:$M$19</c15:sqref>
                  </c15:fullRef>
                </c:ext>
              </c:extLst>
            </c:numRef>
          </c:cat>
          <c:val>
            <c:numRef>
              <c:f>'Age Per year'!$N$6:$N$19</c:f>
              <c:numCache>
                <c:formatCode>General</c:formatCode>
                <c:ptCount val="14"/>
                <c:pt idx="0">
                  <c:v>0</c:v>
                </c:pt>
                <c:pt idx="1">
                  <c:v>8</c:v>
                </c:pt>
                <c:pt idx="2">
                  <c:v>14</c:v>
                </c:pt>
                <c:pt idx="3">
                  <c:v>11</c:v>
                </c:pt>
                <c:pt idx="4">
                  <c:v>9</c:v>
                </c:pt>
                <c:pt idx="5">
                  <c:v>12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year'!$N$3:$N$19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'Age Per year'!$O$2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'Age Per year'!$M$6:$M$19</c:f>
              <c:numCache>
                <c:formatCode>General</c:formatCod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year'!$M$3:$M$19</c15:sqref>
                  </c15:fullRef>
                </c:ext>
              </c:extLst>
            </c:numRef>
          </c:cat>
          <c:val>
            <c:numRef>
              <c:f>'Age Per year'!$O$6:$O$19</c:f>
              <c:numCache>
                <c:formatCode>General</c:formatCode>
                <c:ptCount val="14"/>
                <c:pt idx="0">
                  <c:v>2</c:v>
                </c:pt>
                <c:pt idx="1">
                  <c:v>17</c:v>
                </c:pt>
                <c:pt idx="2">
                  <c:v>14</c:v>
                </c:pt>
                <c:pt idx="3">
                  <c:v>10</c:v>
                </c:pt>
                <c:pt idx="4">
                  <c:v>12</c:v>
                </c:pt>
                <c:pt idx="5">
                  <c:v>9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  <c:pt idx="9">
                  <c:v>2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year'!$O$3:$O$19</c15:sqref>
                  </c15:fullRef>
                </c:ext>
              </c:extLst>
            </c:numRef>
          </c:val>
        </c:ser>
        <c:ser>
          <c:idx val="2"/>
          <c:order val="2"/>
          <c:tx>
            <c:strRef>
              <c:f>'Age Per year'!$P$2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'Age Per year'!$M$6:$M$19</c:f>
              <c:numCache>
                <c:formatCode>General</c:formatCod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year'!$M$3:$M$19</c15:sqref>
                  </c15:fullRef>
                </c:ext>
              </c:extLst>
            </c:numRef>
          </c:cat>
          <c:val>
            <c:numRef>
              <c:f>'Age Per year'!$P$6:$P$19</c:f>
              <c:numCache>
                <c:formatCode>General</c:formatCode>
                <c:ptCount val="14"/>
                <c:pt idx="0">
                  <c:v>3</c:v>
                </c:pt>
                <c:pt idx="1">
                  <c:v>15</c:v>
                </c:pt>
                <c:pt idx="2">
                  <c:v>25</c:v>
                </c:pt>
                <c:pt idx="3">
                  <c:v>13</c:v>
                </c:pt>
                <c:pt idx="4">
                  <c:v>30</c:v>
                </c:pt>
                <c:pt idx="5">
                  <c:v>16</c:v>
                </c:pt>
                <c:pt idx="6">
                  <c:v>7</c:v>
                </c:pt>
                <c:pt idx="7">
                  <c:v>4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year'!$P$3:$P$19</c15:sqref>
                  </c15:fullRef>
                </c:ext>
              </c:extLst>
            </c:numRef>
          </c:val>
        </c:ser>
        <c:ser>
          <c:idx val="3"/>
          <c:order val="3"/>
          <c:tx>
            <c:strRef>
              <c:f>'Age Per year'!$Q$2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'Age Per year'!$M$6:$M$19</c:f>
              <c:numCache>
                <c:formatCode>General</c:formatCod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year'!$M$3:$M$19</c15:sqref>
                  </c15:fullRef>
                </c:ext>
              </c:extLst>
            </c:numRef>
          </c:cat>
          <c:val>
            <c:numRef>
              <c:f>'Age Per year'!$Q$6:$Q$19</c:f>
              <c:numCache>
                <c:formatCode>General</c:formatCode>
                <c:ptCount val="14"/>
                <c:pt idx="0">
                  <c:v>0</c:v>
                </c:pt>
                <c:pt idx="1">
                  <c:v>24</c:v>
                </c:pt>
                <c:pt idx="2">
                  <c:v>21</c:v>
                </c:pt>
                <c:pt idx="3">
                  <c:v>20</c:v>
                </c:pt>
                <c:pt idx="4">
                  <c:v>17</c:v>
                </c:pt>
                <c:pt idx="5">
                  <c:v>23</c:v>
                </c:pt>
                <c:pt idx="6">
                  <c:v>9</c:v>
                </c:pt>
                <c:pt idx="7">
                  <c:v>10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1</c:v>
                </c:pt>
                <c:pt idx="12">
                  <c:v>4</c:v>
                </c:pt>
                <c:pt idx="13">
                  <c:v>2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year'!$Q$3:$Q$19</c15:sqref>
                  </c15:fullRef>
                </c:ext>
              </c:extLst>
            </c:numRef>
          </c:val>
        </c:ser>
        <c:ser>
          <c:idx val="4"/>
          <c:order val="4"/>
          <c:tx>
            <c:strRef>
              <c:f>'Age Per year'!$R$2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'Age Per year'!$M$6:$M$19</c:f>
              <c:numCache>
                <c:formatCode>General</c:formatCode>
                <c:ptCount val="14"/>
                <c:pt idx="0">
                  <c:v>17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year'!$M$3:$M$19</c15:sqref>
                  </c15:fullRef>
                </c:ext>
              </c:extLst>
            </c:numRef>
          </c:cat>
          <c:val>
            <c:numRef>
              <c:f>'Age Per year'!$R$6:$R$19</c:f>
              <c:numCache>
                <c:formatCode>General</c:formatCode>
                <c:ptCount val="14"/>
                <c:pt idx="0">
                  <c:v>1</c:v>
                </c:pt>
                <c:pt idx="1">
                  <c:v>46</c:v>
                </c:pt>
                <c:pt idx="2">
                  <c:v>36</c:v>
                </c:pt>
                <c:pt idx="3">
                  <c:v>21</c:v>
                </c:pt>
                <c:pt idx="4">
                  <c:v>38</c:v>
                </c:pt>
                <c:pt idx="5">
                  <c:v>15</c:v>
                </c:pt>
                <c:pt idx="6">
                  <c:v>16</c:v>
                </c:pt>
                <c:pt idx="7">
                  <c:v>14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5</c:v>
                </c:pt>
                <c:pt idx="13">
                  <c:v>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Per year'!$R$3:$R$19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214272"/>
        <c:axId val="102232832"/>
      </c:barChart>
      <c:catAx>
        <c:axId val="102214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AGE</a:t>
                </a:r>
              </a:p>
            </c:rich>
          </c:tx>
          <c:layout>
            <c:manualLayout>
              <c:xMode val="edge"/>
              <c:yMode val="edge"/>
              <c:x val="0.50867824542802498"/>
              <c:y val="0.9279253284762578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32832"/>
        <c:crosses val="autoZero"/>
        <c:auto val="1"/>
        <c:lblAlgn val="ctr"/>
        <c:lblOffset val="100"/>
        <c:noMultiLvlLbl val="0"/>
      </c:catAx>
      <c:valAx>
        <c:axId val="10223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Total # of</a:t>
                </a:r>
                <a:r>
                  <a:rPr lang="en-US" sz="1400" baseline="0"/>
                  <a:t> Calls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5.4400736902958336E-3"/>
              <c:y val="0.4005425804782903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1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41454931189836"/>
          <c:y val="0.22932999728466319"/>
          <c:w val="0.36950145622633995"/>
          <c:h val="6.6681928516766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r>
              <a:rPr lang="en-US" sz="2800" dirty="0">
                <a:latin typeface="Cambria" panose="02040503050406030204" pitchFamily="18" charset="0"/>
              </a:rPr>
              <a:t>Average </a:t>
            </a:r>
            <a:r>
              <a:rPr lang="en-US" sz="2800" dirty="0" smtClean="0">
                <a:latin typeface="Cambria" panose="02040503050406030204" pitchFamily="18" charset="0"/>
              </a:rPr>
              <a:t>#</a:t>
            </a:r>
            <a:r>
              <a:rPr lang="en-US" sz="2800" baseline="0" dirty="0" smtClean="0"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of </a:t>
            </a:r>
            <a:r>
              <a:rPr lang="en-US" sz="2800" dirty="0">
                <a:latin typeface="Cambria" panose="02040503050406030204" pitchFamily="18" charset="0"/>
              </a:rPr>
              <a:t>alcohol-related ambulance calls per </a:t>
            </a:r>
            <a:r>
              <a:rPr lang="en-US" sz="2800" dirty="0" smtClean="0">
                <a:latin typeface="Cambria" panose="02040503050406030204" pitchFamily="18" charset="0"/>
              </a:rPr>
              <a:t>weekend</a:t>
            </a:r>
            <a:r>
              <a:rPr lang="en-US" sz="2800" baseline="0" dirty="0" smtClean="0"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in </a:t>
            </a:r>
            <a:r>
              <a:rPr lang="en-US" sz="2800" dirty="0">
                <a:latin typeface="Cambria" panose="02040503050406030204" pitchFamily="18" charset="0"/>
              </a:rPr>
              <a:t>Johnson </a:t>
            </a:r>
            <a:r>
              <a:rPr lang="en-US" sz="2800" dirty="0" smtClean="0">
                <a:latin typeface="Cambria" panose="02040503050406030204" pitchFamily="18" charset="0"/>
              </a:rPr>
              <a:t>County football</a:t>
            </a:r>
            <a:r>
              <a:rPr lang="en-US" sz="2800" baseline="0" dirty="0" smtClean="0"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vs non-football weekends*</a:t>
            </a:r>
            <a:endParaRPr lang="en-US" sz="2800" dirty="0">
              <a:latin typeface="Cambria" panose="020405030504060302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'Football Weekend'!$B$2</c:f>
              <c:strCache>
                <c:ptCount val="1"/>
                <c:pt idx="0">
                  <c:v>Football Weekend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'Football Weekend'!$A$3:$A$7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'Football Weekend'!$B$3:$B$7</c:f>
              <c:numCache>
                <c:formatCode>General</c:formatCode>
                <c:ptCount val="5"/>
                <c:pt idx="0">
                  <c:v>9.6</c:v>
                </c:pt>
                <c:pt idx="1">
                  <c:v>7.9</c:v>
                </c:pt>
                <c:pt idx="2">
                  <c:v>11.4</c:v>
                </c:pt>
                <c:pt idx="3">
                  <c:v>14.7</c:v>
                </c:pt>
                <c:pt idx="4">
                  <c:v>19.7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'Football Weekend'!$C$2</c:f>
              <c:strCache>
                <c:ptCount val="1"/>
                <c:pt idx="0">
                  <c:v>Non-Football Weekend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'Football Weekend'!$A$3:$A$7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'Football Weekend'!$C$3:$C$7</c:f>
              <c:numCache>
                <c:formatCode>General</c:formatCode>
                <c:ptCount val="5"/>
                <c:pt idx="0">
                  <c:v>6.7</c:v>
                </c:pt>
                <c:pt idx="1">
                  <c:v>6.1</c:v>
                </c:pt>
                <c:pt idx="2">
                  <c:v>8.1</c:v>
                </c:pt>
                <c:pt idx="3">
                  <c:v>9.6999999999999993</c:v>
                </c:pt>
                <c:pt idx="4">
                  <c:v>12.8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279424"/>
        <c:axId val="102281600"/>
      </c:lineChart>
      <c:catAx>
        <c:axId val="102279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81600"/>
        <c:crosses val="autoZero"/>
        <c:auto val="1"/>
        <c:lblAlgn val="ctr"/>
        <c:lblOffset val="100"/>
        <c:noMultiLvlLbl val="0"/>
      </c:catAx>
      <c:valAx>
        <c:axId val="10228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# OF CALLS PER WEEKEND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27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268082787234699"/>
          <c:y val="0.32027911059068709"/>
          <c:w val="0.42561261938353484"/>
          <c:h val="5.5307462218600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0" i="0" baseline="0" dirty="0" smtClean="0">
                <a:effectLst/>
                <a:latin typeface="Cambria" panose="02040503050406030204" pitchFamily="18" charset="0"/>
              </a:rPr>
              <a:t>Average # of alcohol-related ambulance calls per weekend in Downtown Iowa City football vs non-football weekends*</a:t>
            </a:r>
            <a:endParaRPr lang="en-US" sz="2800" dirty="0">
              <a:effectLst/>
              <a:latin typeface="Cambria" panose="02040503050406030204" pitchFamily="18" charset="0"/>
            </a:endParaRPr>
          </a:p>
        </c:rich>
      </c:tx>
      <c:layout>
        <c:manualLayout>
          <c:xMode val="edge"/>
          <c:yMode val="edge"/>
          <c:x val="9.0943933420937359E-2"/>
          <c:y val="1.27959053103007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'Football Weekend'!$B$34</c:f>
              <c:strCache>
                <c:ptCount val="1"/>
                <c:pt idx="0">
                  <c:v>Football Weekend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'Football Weekend'!$A$35:$A$39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'Football Weekend'!$B$35:$B$39</c:f>
              <c:numCache>
                <c:formatCode>General</c:formatCode>
                <c:ptCount val="5"/>
                <c:pt idx="0">
                  <c:v>3.9</c:v>
                </c:pt>
                <c:pt idx="1">
                  <c:v>2.4</c:v>
                </c:pt>
                <c:pt idx="2">
                  <c:v>3.9</c:v>
                </c:pt>
                <c:pt idx="3">
                  <c:v>6.4</c:v>
                </c:pt>
                <c:pt idx="4">
                  <c:v>9.3000000000000007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'Football Weekend'!$C$34</c:f>
              <c:strCache>
                <c:ptCount val="1"/>
                <c:pt idx="0">
                  <c:v>Non-Football Weekend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'Football Weekend'!$A$35:$A$39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'Football Weekend'!$C$35:$C$39</c:f>
              <c:numCache>
                <c:formatCode>General</c:formatCode>
                <c:ptCount val="5"/>
                <c:pt idx="0">
                  <c:v>3.1</c:v>
                </c:pt>
                <c:pt idx="1">
                  <c:v>3</c:v>
                </c:pt>
                <c:pt idx="2">
                  <c:v>2.9</c:v>
                </c:pt>
                <c:pt idx="3">
                  <c:v>3.6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45216"/>
        <c:axId val="104751488"/>
      </c:lineChart>
      <c:catAx>
        <c:axId val="104745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51488"/>
        <c:crosses val="autoZero"/>
        <c:auto val="1"/>
        <c:lblAlgn val="ctr"/>
        <c:lblOffset val="100"/>
        <c:noMultiLvlLbl val="0"/>
      </c:catAx>
      <c:valAx>
        <c:axId val="10475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# OF CALLS/WEEKEND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4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7021014620216"/>
          <c:y val="0.24957321793509016"/>
          <c:w val="0.4442233937249303"/>
          <c:h val="7.01111497339224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Average number of alcohol-related ambulance calls </a:t>
            </a:r>
            <a:r>
              <a:rPr lang="en-US" sz="2400" dirty="0" smtClean="0"/>
              <a:t>from 2011-2015 per </a:t>
            </a:r>
            <a:r>
              <a:rPr lang="en-US" sz="2400" dirty="0"/>
              <a:t>weekend from </a:t>
            </a:r>
            <a:r>
              <a:rPr lang="en-US" sz="2400" dirty="0" smtClean="0"/>
              <a:t>August-November</a:t>
            </a:r>
            <a:r>
              <a:rPr lang="en-US" sz="2400" baseline="0" dirty="0" smtClean="0"/>
              <a:t> </a:t>
            </a:r>
            <a:r>
              <a:rPr lang="en-US" sz="2400" dirty="0" smtClean="0"/>
              <a:t>per </a:t>
            </a:r>
            <a:r>
              <a:rPr lang="en-US" sz="2400" dirty="0"/>
              <a:t>zone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'Football Weekend'!$G$71</c:f>
              <c:strCache>
                <c:ptCount val="1"/>
                <c:pt idx="0">
                  <c:v>Home Weekend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'Football Weekend'!$F$72:$F$76</c:f>
              <c:strCache>
                <c:ptCount val="5"/>
                <c:pt idx="0">
                  <c:v>Downtown</c:v>
                </c:pt>
                <c:pt idx="1">
                  <c:v>SE Quad</c:v>
                </c:pt>
                <c:pt idx="2">
                  <c:v>NE Quad</c:v>
                </c:pt>
                <c:pt idx="3">
                  <c:v>SW Quad</c:v>
                </c:pt>
                <c:pt idx="4">
                  <c:v>NW Quad</c:v>
                </c:pt>
              </c:strCache>
            </c:strRef>
          </c:cat>
          <c:val>
            <c:numRef>
              <c:f>'Football Weekend'!$G$72:$G$76</c:f>
              <c:numCache>
                <c:formatCode>General</c:formatCode>
                <c:ptCount val="5"/>
                <c:pt idx="0">
                  <c:v>5.18</c:v>
                </c:pt>
                <c:pt idx="1">
                  <c:v>2.0019999999999998</c:v>
                </c:pt>
                <c:pt idx="2">
                  <c:v>1.8320000000000001</c:v>
                </c:pt>
                <c:pt idx="3">
                  <c:v>1.1779999999999999</c:v>
                </c:pt>
                <c:pt idx="4">
                  <c:v>0.82799999999999996</c:v>
                </c:pt>
              </c:numCache>
            </c:numRef>
          </c:val>
        </c:ser>
        <c:ser>
          <c:idx val="1"/>
          <c:order val="1"/>
          <c:tx>
            <c:strRef>
              <c:f>'Football Weekend'!$H$71</c:f>
              <c:strCache>
                <c:ptCount val="1"/>
                <c:pt idx="0">
                  <c:v>Non-Home Weekend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'Football Weekend'!$F$72:$F$76</c:f>
              <c:strCache>
                <c:ptCount val="5"/>
                <c:pt idx="0">
                  <c:v>Downtown</c:v>
                </c:pt>
                <c:pt idx="1">
                  <c:v>SE Quad</c:v>
                </c:pt>
                <c:pt idx="2">
                  <c:v>NE Quad</c:v>
                </c:pt>
                <c:pt idx="3">
                  <c:v>SW Quad</c:v>
                </c:pt>
                <c:pt idx="4">
                  <c:v>NW Quad</c:v>
                </c:pt>
              </c:strCache>
            </c:strRef>
          </c:cat>
          <c:val>
            <c:numRef>
              <c:f>'Football Weekend'!$H$72:$H$76</c:f>
              <c:numCache>
                <c:formatCode>General</c:formatCode>
                <c:ptCount val="5"/>
                <c:pt idx="0">
                  <c:v>3.52</c:v>
                </c:pt>
                <c:pt idx="1">
                  <c:v>1.3859999999999999</c:v>
                </c:pt>
                <c:pt idx="2">
                  <c:v>1.3420000000000001</c:v>
                </c:pt>
                <c:pt idx="3">
                  <c:v>0.78</c:v>
                </c:pt>
                <c:pt idx="4">
                  <c:v>0.36599999999999999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782080"/>
        <c:axId val="104882560"/>
      </c:barChart>
      <c:catAx>
        <c:axId val="104782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Johnson County Zone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882560"/>
        <c:crosses val="autoZero"/>
        <c:auto val="1"/>
        <c:lblAlgn val="ctr"/>
        <c:lblOffset val="100"/>
        <c:noMultiLvlLbl val="0"/>
      </c:catAx>
      <c:valAx>
        <c:axId val="1048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# of Calls per weekend</a:t>
                </a:r>
              </a:p>
            </c:rich>
          </c:tx>
          <c:layout>
            <c:manualLayout>
              <c:xMode val="edge"/>
              <c:yMode val="edge"/>
              <c:x val="6.5198580587541889E-3"/>
              <c:y val="0.315450569839396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7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303075772986069"/>
          <c:y val="0.16502105708423076"/>
          <c:w val="0.20962455970637023"/>
          <c:h val="9.7467407418790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Percent</a:t>
            </a:r>
            <a:r>
              <a:rPr lang="en-US" sz="2400" baseline="0"/>
              <a:t> of Alcohol-Related Ambulance Calls Per total Ambulance Call Volume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'Number of Calls'!$B$30</c:f>
              <c:strCache>
                <c:ptCount val="1"/>
                <c:pt idx="0">
                  <c:v>Percentage of Total Volume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'Number of Calls'!$A$31:$A$33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'Number of Calls'!$B$31:$B$33</c:f>
              <c:numCache>
                <c:formatCode>0.0%</c:formatCode>
                <c:ptCount val="3"/>
                <c:pt idx="0">
                  <c:v>6.0004116920543436E-2</c:v>
                </c:pt>
                <c:pt idx="1">
                  <c:v>7.0603337612323486E-2</c:v>
                </c:pt>
                <c:pt idx="2">
                  <c:v>8.9453284373725003E-2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209344"/>
        <c:axId val="93220864"/>
      </c:lineChart>
      <c:catAx>
        <c:axId val="93209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20864"/>
        <c:crosses val="autoZero"/>
        <c:auto val="1"/>
        <c:lblAlgn val="ctr"/>
        <c:lblOffset val="100"/>
        <c:noMultiLvlLbl val="0"/>
      </c:catAx>
      <c:valAx>
        <c:axId val="932208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% OF TOTAL CALL VOLUME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209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Average % of alcohol-related ambulance calls per time of day in JC &amp; Downtown IC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'Time of Day'!$A$10</c:f>
              <c:strCache>
                <c:ptCount val="1"/>
                <c:pt idx="0">
                  <c:v>Johnson County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Day'!$B$10:$F$10</c:f>
              <c:numCache>
                <c:formatCode>0.0%</c:formatCode>
                <c:ptCount val="5"/>
                <c:pt idx="0">
                  <c:v>0.36875000000000002</c:v>
                </c:pt>
                <c:pt idx="1">
                  <c:v>0.11439999999999999</c:v>
                </c:pt>
                <c:pt idx="2">
                  <c:v>0.186</c:v>
                </c:pt>
                <c:pt idx="3">
                  <c:v>9.542500000000001E-2</c:v>
                </c:pt>
                <c:pt idx="4">
                  <c:v>0.23564999999999997</c:v>
                </c:pt>
              </c:numCache>
            </c:numRef>
          </c:val>
        </c:ser>
        <c:ser>
          <c:idx val="1"/>
          <c:order val="1"/>
          <c:tx>
            <c:strRef>
              <c:f>'Time of Day'!$A$11</c:f>
              <c:strCache>
                <c:ptCount val="1"/>
                <c:pt idx="0">
                  <c:v>Downtown IC 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Day'!$B$11:$F$11</c:f>
              <c:numCache>
                <c:formatCode>0.0%</c:formatCode>
                <c:ptCount val="5"/>
                <c:pt idx="0">
                  <c:v>0.46524999999999994</c:v>
                </c:pt>
                <c:pt idx="1">
                  <c:v>0.1103</c:v>
                </c:pt>
                <c:pt idx="2">
                  <c:v>0.124225</c:v>
                </c:pt>
                <c:pt idx="3">
                  <c:v>7.46E-2</c:v>
                </c:pt>
                <c:pt idx="4">
                  <c:v>0.22644999999999998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913152"/>
        <c:axId val="104923520"/>
      </c:barChart>
      <c:catAx>
        <c:axId val="104913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TIME OF DAY</a:t>
                </a:r>
              </a:p>
            </c:rich>
          </c:tx>
          <c:layout>
            <c:manualLayout>
              <c:xMode val="edge"/>
              <c:yMode val="edge"/>
              <c:x val="0.49839502088180004"/>
              <c:y val="0.906640161051575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23520"/>
        <c:crosses val="autoZero"/>
        <c:auto val="1"/>
        <c:lblAlgn val="ctr"/>
        <c:lblOffset val="100"/>
        <c:noMultiLvlLbl val="0"/>
      </c:catAx>
      <c:valAx>
        <c:axId val="10492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% OF TOTAL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1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703708601443674"/>
          <c:y val="0.19834553769855512"/>
          <c:w val="0.23400995899898386"/>
          <c:h val="0.11152774185160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>
                <a:effectLst/>
              </a:rPr>
              <a:t>Average % of alcohol-related ambulance calls per time of day per zone</a:t>
            </a:r>
            <a:endParaRPr lang="en-US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'Time of Day'!$A$11</c:f>
              <c:strCache>
                <c:ptCount val="1"/>
                <c:pt idx="0">
                  <c:v>Downtown IC Average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Day'!$B$11:$F$11</c:f>
              <c:numCache>
                <c:formatCode>0.0%</c:formatCode>
                <c:ptCount val="5"/>
                <c:pt idx="0">
                  <c:v>0.46524999999999994</c:v>
                </c:pt>
                <c:pt idx="1">
                  <c:v>0.1103</c:v>
                </c:pt>
                <c:pt idx="2">
                  <c:v>0.124225</c:v>
                </c:pt>
                <c:pt idx="3">
                  <c:v>7.46E-2</c:v>
                </c:pt>
                <c:pt idx="4">
                  <c:v>0.22644999999999998</c:v>
                </c:pt>
              </c:numCache>
            </c:numRef>
          </c:val>
        </c:ser>
        <c:ser>
          <c:idx val="2"/>
          <c:order val="1"/>
          <c:tx>
            <c:strRef>
              <c:f>'Time of Day'!$A$12</c:f>
              <c:strCache>
                <c:ptCount val="1"/>
                <c:pt idx="0">
                  <c:v>SE Quad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Day'!$B$12:$F$12</c:f>
              <c:numCache>
                <c:formatCode>0.0%</c:formatCode>
                <c:ptCount val="5"/>
                <c:pt idx="0">
                  <c:v>0.29337499999999994</c:v>
                </c:pt>
                <c:pt idx="1">
                  <c:v>9.6624999999999989E-2</c:v>
                </c:pt>
                <c:pt idx="2">
                  <c:v>0.26105</c:v>
                </c:pt>
                <c:pt idx="3">
                  <c:v>0.13034999999999999</c:v>
                </c:pt>
                <c:pt idx="4">
                  <c:v>0.21862500000000001</c:v>
                </c:pt>
              </c:numCache>
            </c:numRef>
          </c:val>
        </c:ser>
        <c:ser>
          <c:idx val="3"/>
          <c:order val="2"/>
          <c:tx>
            <c:strRef>
              <c:f>'Time of Day'!$A$13</c:f>
              <c:strCache>
                <c:ptCount val="1"/>
                <c:pt idx="0">
                  <c:v>NE Quad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Day'!$B$13:$F$13</c:f>
              <c:numCache>
                <c:formatCode>0.0%</c:formatCode>
                <c:ptCount val="5"/>
                <c:pt idx="0">
                  <c:v>0.45974999999999999</c:v>
                </c:pt>
                <c:pt idx="1">
                  <c:v>0.1384</c:v>
                </c:pt>
                <c:pt idx="2">
                  <c:v>0.10605000000000001</c:v>
                </c:pt>
                <c:pt idx="3">
                  <c:v>4.3900000000000002E-2</c:v>
                </c:pt>
                <c:pt idx="4">
                  <c:v>0.25185000000000002</c:v>
                </c:pt>
              </c:numCache>
            </c:numRef>
          </c:val>
        </c:ser>
        <c:ser>
          <c:idx val="4"/>
          <c:order val="3"/>
          <c:tx>
            <c:strRef>
              <c:f>'Time of Day'!$A$14</c:f>
              <c:strCache>
                <c:ptCount val="1"/>
                <c:pt idx="0">
                  <c:v>SW Quad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Day'!$B$14:$F$14</c:f>
              <c:numCache>
                <c:formatCode>0.0%</c:formatCode>
                <c:ptCount val="5"/>
                <c:pt idx="0">
                  <c:v>0.33842499999999998</c:v>
                </c:pt>
                <c:pt idx="1">
                  <c:v>0.1109</c:v>
                </c:pt>
                <c:pt idx="2">
                  <c:v>0.19877500000000001</c:v>
                </c:pt>
                <c:pt idx="3">
                  <c:v>7.6974999999999988E-2</c:v>
                </c:pt>
                <c:pt idx="4">
                  <c:v>0.27490000000000003</c:v>
                </c:pt>
              </c:numCache>
            </c:numRef>
          </c:val>
        </c:ser>
        <c:ser>
          <c:idx val="5"/>
          <c:order val="4"/>
          <c:tx>
            <c:strRef>
              <c:f>'Time of Day'!$A$15</c:f>
              <c:strCache>
                <c:ptCount val="1"/>
                <c:pt idx="0">
                  <c:v>NW Quad Average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multiLvlStrRef>
              <c:f>'Time of Day'!$B$8:$F$9</c:f>
              <c:multiLvlStrCache>
                <c:ptCount val="5"/>
                <c:lvl>
                  <c:pt idx="0">
                    <c:v>Midnight - 4 AM</c:v>
                  </c:pt>
                  <c:pt idx="1">
                    <c:v>4 - 8 AM</c:v>
                  </c:pt>
                  <c:pt idx="2">
                    <c:v>8 AM - 5 PM</c:v>
                  </c:pt>
                  <c:pt idx="3">
                    <c:v>5 PM - 8 PM</c:v>
                  </c:pt>
                  <c:pt idx="4">
                    <c:v>8 PM - Midnight</c:v>
                  </c:pt>
                </c:lvl>
                <c:lvl>
                  <c:pt idx="0">
                    <c:v>Early Morning</c:v>
                  </c:pt>
                  <c:pt idx="1">
                    <c:v>Late Morning</c:v>
                  </c:pt>
                  <c:pt idx="2">
                    <c:v>Day</c:v>
                  </c:pt>
                  <c:pt idx="3">
                    <c:v>Evening</c:v>
                  </c:pt>
                  <c:pt idx="4">
                    <c:v>Night</c:v>
                  </c:pt>
                </c:lvl>
              </c:multiLvlStrCache>
            </c:multiLvlStrRef>
          </c:cat>
          <c:val>
            <c:numRef>
              <c:f>'Time of Day'!$B$15:$F$15</c:f>
              <c:numCache>
                <c:formatCode>0.0%</c:formatCode>
                <c:ptCount val="5"/>
                <c:pt idx="0">
                  <c:v>0.37140000000000001</c:v>
                </c:pt>
                <c:pt idx="1">
                  <c:v>0.16365000000000002</c:v>
                </c:pt>
                <c:pt idx="2">
                  <c:v>0.189975</c:v>
                </c:pt>
                <c:pt idx="3">
                  <c:v>7.0525000000000004E-2</c:v>
                </c:pt>
                <c:pt idx="4">
                  <c:v>0.20444999999999999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376192"/>
        <c:axId val="1023781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'Time of Day'!$A$10</c15:sqref>
                        </c15:formulaRef>
                      </c:ext>
                    </c:extLst>
                    <c:strCache>
                      <c:ptCount val="1"/>
                      <c:pt idx="0">
                        <c:v>Johnson County Average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multiLvlStrRef>
                    <c:extLst>
                      <c:ext uri="{02D57815-91ED-43cb-92C2-25804820EDAC}">
                        <c15:formulaRef>
                          <c15:sqref>'Time of Day'!$B$8:$F$9</c15:sqref>
                        </c15:formulaRef>
                      </c:ext>
                    </c:extLst>
                    <c:multiLvlStrCache>
                      <c:ptCount val="5"/>
                      <c:lvl>
                        <c:pt idx="0">
                          <c:v>Midnight - 4 AM</c:v>
                        </c:pt>
                        <c:pt idx="1">
                          <c:v>4 - 8 AM</c:v>
                        </c:pt>
                        <c:pt idx="2">
                          <c:v>8 AM - 5 PM</c:v>
                        </c:pt>
                        <c:pt idx="3">
                          <c:v>5 PM - 8 PM</c:v>
                        </c:pt>
                        <c:pt idx="4">
                          <c:v>8 PM - Midnight</c:v>
                        </c:pt>
                      </c:lvl>
                      <c:lvl>
                        <c:pt idx="0">
                          <c:v>Early Morning</c:v>
                        </c:pt>
                        <c:pt idx="1">
                          <c:v>Late Morning</c:v>
                        </c:pt>
                        <c:pt idx="2">
                          <c:v>Day</c:v>
                        </c:pt>
                        <c:pt idx="3">
                          <c:v>Evening</c:v>
                        </c:pt>
                        <c:pt idx="4">
                          <c:v>Night</c:v>
                        </c:pt>
                      </c:lvl>
                    </c:multiLvlStrCache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'Time of Day'!$B$10:$F$10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0.36875000000000002</c:v>
                      </c:pt>
                      <c:pt idx="1">
                        <c:v>0.11439999999999999</c:v>
                      </c:pt>
                      <c:pt idx="2">
                        <c:v>0.186</c:v>
                      </c:pt>
                      <c:pt idx="3">
                        <c:v>9.542500000000001E-2</c:v>
                      </c:pt>
                      <c:pt idx="4">
                        <c:v>0.23564999999999997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0237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TIME OF DAY</a:t>
                </a:r>
              </a:p>
            </c:rich>
          </c:tx>
          <c:layout>
            <c:manualLayout>
              <c:xMode val="edge"/>
              <c:yMode val="edge"/>
              <c:x val="0.46926669829561335"/>
              <c:y val="0.9400353951594865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78112"/>
        <c:crosses val="autoZero"/>
        <c:auto val="1"/>
        <c:lblAlgn val="ctr"/>
        <c:lblOffset val="100"/>
        <c:noMultiLvlLbl val="0"/>
      </c:catAx>
      <c:valAx>
        <c:axId val="10237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% OF TOTAL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7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862148812329662"/>
          <c:y val="0.11123553939348582"/>
          <c:w val="0.72555795173924464"/>
          <c:h val="7.8723869281134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r>
              <a:rPr lang="en-US" sz="2800">
                <a:latin typeface="Cambria" panose="02040503050406030204" pitchFamily="18" charset="0"/>
              </a:rPr>
              <a:t>Average Age of individual involved in alcohol-related ambulane call per zone, 2011-2015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'Mean Age'!$K$1</c:f>
              <c:strCache>
                <c:ptCount val="1"/>
                <c:pt idx="0">
                  <c:v>Average 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'Mean Age'!$J$2:$J$9</c:f>
              <c:strCache>
                <c:ptCount val="8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</c:strCache>
            </c:strRef>
          </c:cat>
          <c:val>
            <c:numRef>
              <c:f>'Mean Age'!$K$2:$K$9</c:f>
              <c:numCache>
                <c:formatCode>General</c:formatCode>
                <c:ptCount val="8"/>
                <c:pt idx="0">
                  <c:v>27.879999999999995</c:v>
                </c:pt>
                <c:pt idx="1">
                  <c:v>39.339999999999996</c:v>
                </c:pt>
                <c:pt idx="2" formatCode="0.0">
                  <c:v>28.689999999999998</c:v>
                </c:pt>
                <c:pt idx="3">
                  <c:v>33.64</c:v>
                </c:pt>
                <c:pt idx="4">
                  <c:v>27.26</c:v>
                </c:pt>
                <c:pt idx="5">
                  <c:v>36.339999999999996</c:v>
                </c:pt>
                <c:pt idx="6">
                  <c:v>42.559999999999995</c:v>
                </c:pt>
                <c:pt idx="7" formatCode="0.0">
                  <c:v>39.979999999999997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02410880"/>
        <c:axId val="102414208"/>
      </c:barChart>
      <c:catAx>
        <c:axId val="102410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JOHNSON COUNTY ZONE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14208"/>
        <c:crosses val="autoZero"/>
        <c:auto val="1"/>
        <c:lblAlgn val="ctr"/>
        <c:lblOffset val="100"/>
        <c:noMultiLvlLbl val="0"/>
      </c:catAx>
      <c:valAx>
        <c:axId val="10241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1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j-ea"/>
                <a:cs typeface="+mj-cs"/>
              </a:defRPr>
            </a:pPr>
            <a:r>
              <a:rPr lang="en-US" sz="2800" b="0" i="0" baseline="0">
                <a:effectLst/>
                <a:latin typeface="Cambria" panose="02040503050406030204" pitchFamily="18" charset="0"/>
              </a:rPr>
              <a:t>Average Age of individual involved in alcohol-related ambulane call per zone, 2011-2015</a:t>
            </a:r>
            <a:endParaRPr lang="en-US" sz="2800">
              <a:effectLst/>
              <a:latin typeface="Cambria" panose="020405030504060302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('Mean Age'!$J$12,'Mean Age'!$J$15:$J$16,'Mean Age'!$J$19:$J$22,'Mean Age'!$J$24:$J$25)</c:f>
              <c:strCache>
                <c:ptCount val="9"/>
                <c:pt idx="0">
                  <c:v>CrlvFire</c:v>
                </c:pt>
                <c:pt idx="1">
                  <c:v>JCAS</c:v>
                </c:pt>
                <c:pt idx="2">
                  <c:v>Kalona</c:v>
                </c:pt>
                <c:pt idx="3">
                  <c:v>Out of County</c:v>
                </c:pt>
                <c:pt idx="4">
                  <c:v>Oxford</c:v>
                </c:pt>
                <c:pt idx="5">
                  <c:v>Riverside</c:v>
                </c:pt>
                <c:pt idx="6">
                  <c:v>Solon</c:v>
                </c:pt>
                <c:pt idx="7">
                  <c:v>UIHC</c:v>
                </c:pt>
                <c:pt idx="8">
                  <c:v>Univ. Heights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Age'!$J$10:$J$25</c15:sqref>
                  </c15:fullRef>
                </c:ext>
              </c:extLst>
            </c:strRef>
          </c:cat>
          <c:val>
            <c:numRef>
              <c:f>('Mean Age'!$K$12,'Mean Age'!$K$15:$K$16,'Mean Age'!$K$19:$K$22,'Mean Age'!$K$24:$K$25)</c:f>
              <c:numCache>
                <c:formatCode>0.0</c:formatCode>
                <c:ptCount val="9"/>
                <c:pt idx="0" formatCode="General">
                  <c:v>43.199999999999996</c:v>
                </c:pt>
                <c:pt idx="1">
                  <c:v>53.5</c:v>
                </c:pt>
                <c:pt idx="2" formatCode="General">
                  <c:v>27</c:v>
                </c:pt>
                <c:pt idx="3" formatCode="General">
                  <c:v>30.900000000000002</c:v>
                </c:pt>
                <c:pt idx="4">
                  <c:v>38.35</c:v>
                </c:pt>
                <c:pt idx="5" formatCode="General">
                  <c:v>30</c:v>
                </c:pt>
                <c:pt idx="6" formatCode="General">
                  <c:v>40.36</c:v>
                </c:pt>
                <c:pt idx="7" formatCode="General">
                  <c:v>29</c:v>
                </c:pt>
                <c:pt idx="8">
                  <c:v>39.5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Age'!$K$10:$K$25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02430976"/>
        <c:axId val="102462976"/>
      </c:barChart>
      <c:catAx>
        <c:axId val="102430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JOHNSON COUNTY ZONE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62976"/>
        <c:crosses val="autoZero"/>
        <c:auto val="1"/>
        <c:lblAlgn val="ctr"/>
        <c:lblOffset val="100"/>
        <c:noMultiLvlLbl val="0"/>
      </c:catAx>
      <c:valAx>
        <c:axId val="10246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AVERAGE 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43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Mean age</a:t>
            </a:r>
            <a:r>
              <a:rPr lang="en-US" sz="2800" baseline="0"/>
              <a:t> of alcohol-related ambulance calls per zone 2011-2015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'Mean Age'!$E$1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'Mean Age'!$A$2:$A$6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Age'!$A$2:$A$10</c15:sqref>
                  </c15:fullRef>
                </c:ext>
              </c:extLst>
            </c:strRef>
          </c:cat>
          <c:val>
            <c:numRef>
              <c:f>'Mean Age'!$E$2:$E$6</c:f>
              <c:numCache>
                <c:formatCode>General</c:formatCode>
                <c:ptCount val="5"/>
                <c:pt idx="0">
                  <c:v>27</c:v>
                </c:pt>
                <c:pt idx="1">
                  <c:v>38.5</c:v>
                </c:pt>
                <c:pt idx="2" formatCode="0.0">
                  <c:v>28.56</c:v>
                </c:pt>
                <c:pt idx="3">
                  <c:v>35.1</c:v>
                </c:pt>
                <c:pt idx="4">
                  <c:v>26.6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Age'!$E$2:$E$10</c15:sqref>
                  </c15:fullRef>
                </c:ext>
              </c:extLst>
            </c:numRef>
          </c:val>
        </c:ser>
        <c:ser>
          <c:idx val="4"/>
          <c:order val="1"/>
          <c:tx>
            <c:strRef>
              <c:f>'Mean Age'!$F$1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'Mean Age'!$A$2:$A$6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Age'!$A$2:$A$10</c15:sqref>
                  </c15:fullRef>
                </c:ext>
              </c:extLst>
            </c:strRef>
          </c:cat>
          <c:val>
            <c:numRef>
              <c:f>'Mean Age'!$F$2:$F$6</c:f>
              <c:numCache>
                <c:formatCode>General</c:formatCode>
                <c:ptCount val="5"/>
                <c:pt idx="0">
                  <c:v>23.5</c:v>
                </c:pt>
                <c:pt idx="1">
                  <c:v>37.5</c:v>
                </c:pt>
                <c:pt idx="2">
                  <c:v>31.7</c:v>
                </c:pt>
                <c:pt idx="3">
                  <c:v>31.8</c:v>
                </c:pt>
                <c:pt idx="4">
                  <c:v>27.7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Age'!$F$2:$F$10</c15:sqref>
                  </c15:fullRef>
                </c:ext>
              </c:extLst>
            </c:numRef>
          </c:val>
        </c:ser>
        <c:ser>
          <c:idx val="5"/>
          <c:order val="2"/>
          <c:tx>
            <c:strRef>
              <c:f>'Mean Age'!$G$1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'Mean Age'!$A$2:$A$6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Age'!$A$2:$A$10</c15:sqref>
                  </c15:fullRef>
                </c:ext>
              </c:extLst>
            </c:strRef>
          </c:cat>
          <c:val>
            <c:numRef>
              <c:f>'Mean Age'!$G$2:$G$6</c:f>
              <c:numCache>
                <c:formatCode>General</c:formatCode>
                <c:ptCount val="5"/>
                <c:pt idx="0">
                  <c:v>27.3</c:v>
                </c:pt>
                <c:pt idx="1">
                  <c:v>39.700000000000003</c:v>
                </c:pt>
                <c:pt idx="2">
                  <c:v>26.5</c:v>
                </c:pt>
                <c:pt idx="3">
                  <c:v>35.1</c:v>
                </c:pt>
                <c:pt idx="4">
                  <c:v>27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Age'!$G$2:$G$10</c15:sqref>
                  </c15:fullRef>
                </c:ext>
              </c:extLst>
            </c:numRef>
          </c:val>
        </c:ser>
        <c:ser>
          <c:idx val="6"/>
          <c:order val="3"/>
          <c:tx>
            <c:strRef>
              <c:f>'Mean Age'!$H$1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'Mean Age'!$A$2:$A$6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Age'!$A$2:$A$10</c15:sqref>
                  </c15:fullRef>
                </c:ext>
              </c:extLst>
            </c:strRef>
          </c:cat>
          <c:val>
            <c:numRef>
              <c:f>'Mean Age'!$H$2:$H$6</c:f>
              <c:numCache>
                <c:formatCode>General</c:formatCode>
                <c:ptCount val="5"/>
                <c:pt idx="0">
                  <c:v>30.9</c:v>
                </c:pt>
                <c:pt idx="1">
                  <c:v>41.5</c:v>
                </c:pt>
                <c:pt idx="2">
                  <c:v>28</c:v>
                </c:pt>
                <c:pt idx="3">
                  <c:v>34</c:v>
                </c:pt>
                <c:pt idx="4">
                  <c:v>28.1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Age'!$H$2:$H$10</c15:sqref>
                  </c15:fullRef>
                </c:ext>
              </c:extLst>
            </c:numRef>
          </c:val>
        </c:ser>
        <c:ser>
          <c:idx val="7"/>
          <c:order val="4"/>
          <c:tx>
            <c:strRef>
              <c:f>'Mean Age'!$I$1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'Mean Age'!$A$2:$A$6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'Mean Age'!$A$2:$A$10</c15:sqref>
                  </c15:fullRef>
                </c:ext>
              </c:extLst>
            </c:strRef>
          </c:cat>
          <c:val>
            <c:numRef>
              <c:f>'Mean Age'!$I$2:$I$6</c:f>
              <c:numCache>
                <c:formatCode>General</c:formatCode>
                <c:ptCount val="5"/>
                <c:pt idx="0">
                  <c:v>30.7</c:v>
                </c:pt>
                <c:pt idx="1">
                  <c:v>39.5</c:v>
                </c:pt>
                <c:pt idx="2">
                  <c:v>28.6</c:v>
                </c:pt>
                <c:pt idx="3">
                  <c:v>32.200000000000003</c:v>
                </c:pt>
                <c:pt idx="4">
                  <c:v>26.9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'Mean Age'!$I$2:$I$10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534144"/>
        <c:axId val="1025527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'Mean Age'!$B$1</c15:sqref>
                        </c15:formulaRef>
                      </c:ext>
                    </c:extLst>
                    <c:strCache>
                      <c:ptCount val="1"/>
                      <c:pt idx="0">
                        <c:v>2008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'Mean Age'!$A$2:$A$10</c15:sqref>
                        </c15:fullRef>
                        <c15:formulaRef>
                          <c15:sqref>'Mean Age'!$A$2:$A$6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'Mean Age'!$B$2:$B$10</c15:sqref>
                        </c15:fullRef>
                        <c15:formulaRef>
                          <c15:sqref>'Mean Age'!$B$2:$B$6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25.9</c:v>
                      </c:pt>
                      <c:pt idx="1">
                        <c:v>36.200000000000003</c:v>
                      </c:pt>
                      <c:pt idx="2">
                        <c:v>30.9</c:v>
                      </c:pt>
                      <c:pt idx="3">
                        <c:v>35.200000000000003</c:v>
                      </c:pt>
                      <c:pt idx="4">
                        <c:v>38.799999999999997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'Mean Age'!$C$1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'Mean Age'!$A$2:$A$10</c15:sqref>
                        </c15:fullRef>
                        <c15:formulaRef>
                          <c15:sqref>'Mean Age'!$A$2:$A$6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'Mean Age'!$C$2:$C$10</c15:sqref>
                        </c15:fullRef>
                        <c15:formulaRef>
                          <c15:sqref>'Mean Age'!$C$2:$C$6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28.2</c:v>
                      </c:pt>
                      <c:pt idx="1">
                        <c:v>36.03</c:v>
                      </c:pt>
                      <c:pt idx="2">
                        <c:v>28.2</c:v>
                      </c:pt>
                      <c:pt idx="3">
                        <c:v>31.5</c:v>
                      </c:pt>
                      <c:pt idx="4">
                        <c:v>38.4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'Mean Age'!$D$1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'Mean Age'!$A$2:$A$10</c15:sqref>
                        </c15:fullRef>
                        <c15:formulaRef>
                          <c15:sqref>'Mean Age'!$A$2:$A$6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'Mean Age'!$D$2:$D$10</c15:sqref>
                        </c15:fullRef>
                        <c15:formulaRef>
                          <c15:sqref>'Mean Age'!$D$2:$D$6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02534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Johnson County Zone</a:t>
                </a:r>
              </a:p>
            </c:rich>
          </c:tx>
          <c:layout>
            <c:manualLayout>
              <c:xMode val="edge"/>
              <c:yMode val="edge"/>
              <c:x val="0.4177003020441673"/>
              <c:y val="0.8816778663335995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552704"/>
        <c:crosses val="autoZero"/>
        <c:auto val="1"/>
        <c:lblAlgn val="ctr"/>
        <c:lblOffset val="100"/>
        <c:noMultiLvlLbl val="0"/>
      </c:catAx>
      <c:valAx>
        <c:axId val="10255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53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1619819624913799"/>
          <c:y val="0.17033884946940078"/>
          <c:w val="0.40979630559169855"/>
          <c:h val="7.4718866318410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Age Mode for alcohol-related ambulance calls per </a:t>
            </a:r>
            <a:r>
              <a:rPr lang="en-US" sz="2800" dirty="0" smtClean="0"/>
              <a:t>Johnson County zone </a:t>
            </a:r>
            <a:r>
              <a:rPr lang="en-US" sz="2800" dirty="0"/>
              <a:t>2011-2015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031688638841444E-2"/>
          <c:y val="0.16975710332356084"/>
          <c:w val="0.90569091813143388"/>
          <c:h val="0.7101058843969760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'Age Mode'!$E$1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Mode'!$A$2:$A$6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'Age Mode'!$A$2:$A$9</c15:sqref>
                  </c15:fullRef>
                </c:ext>
              </c:extLst>
            </c:strRef>
          </c:cat>
          <c:val>
            <c:numRef>
              <c:f>'Age Mode'!$E$2:$E$6</c:f>
              <c:numCache>
                <c:formatCode>General</c:formatCode>
                <c:ptCount val="5"/>
                <c:pt idx="0">
                  <c:v>19</c:v>
                </c:pt>
                <c:pt idx="1">
                  <c:v>52</c:v>
                </c:pt>
                <c:pt idx="2">
                  <c:v>19</c:v>
                </c:pt>
                <c:pt idx="3">
                  <c:v>20</c:v>
                </c:pt>
                <c:pt idx="4">
                  <c:v>19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Mode'!$E$2:$E$9</c15:sqref>
                  </c15:fullRef>
                </c:ext>
              </c:extLst>
            </c:numRef>
          </c:val>
        </c:ser>
        <c:ser>
          <c:idx val="4"/>
          <c:order val="1"/>
          <c:tx>
            <c:strRef>
              <c:f>'Age Mode'!$F$1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Mode'!$A$2:$A$6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'Age Mode'!$A$2:$A$9</c15:sqref>
                  </c15:fullRef>
                </c:ext>
              </c:extLst>
            </c:strRef>
          </c:cat>
          <c:val>
            <c:numRef>
              <c:f>'Age Mode'!$F$2:$F$6</c:f>
              <c:numCache>
                <c:formatCode>General</c:formatCode>
                <c:ptCount val="5"/>
                <c:pt idx="0">
                  <c:v>18</c:v>
                </c:pt>
                <c:pt idx="1">
                  <c:v>21</c:v>
                </c:pt>
                <c:pt idx="2">
                  <c:v>18</c:v>
                </c:pt>
                <c:pt idx="3">
                  <c:v>20</c:v>
                </c:pt>
                <c:pt idx="4">
                  <c:v>18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Mode'!$F$2:$F$9</c15:sqref>
                  </c15:fullRef>
                </c:ext>
              </c:extLst>
            </c:numRef>
          </c:val>
        </c:ser>
        <c:ser>
          <c:idx val="5"/>
          <c:order val="2"/>
          <c:tx>
            <c:strRef>
              <c:f>'Age Mode'!$G$1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Mode'!$A$2:$A$6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'Age Mode'!$A$2:$A$9</c15:sqref>
                  </c15:fullRef>
                </c:ext>
              </c:extLst>
            </c:strRef>
          </c:cat>
          <c:val>
            <c:numRef>
              <c:f>'Age Mode'!$G$2:$G$6</c:f>
              <c:numCache>
                <c:formatCode>General</c:formatCode>
                <c:ptCount val="5"/>
                <c:pt idx="0">
                  <c:v>21</c:v>
                </c:pt>
                <c:pt idx="1">
                  <c:v>50</c:v>
                </c:pt>
                <c:pt idx="2">
                  <c:v>18</c:v>
                </c:pt>
                <c:pt idx="3">
                  <c:v>47</c:v>
                </c:pt>
                <c:pt idx="4">
                  <c:v>18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Mode'!$G$2:$G$9</c15:sqref>
                  </c15:fullRef>
                </c:ext>
              </c:extLst>
            </c:numRef>
          </c:val>
        </c:ser>
        <c:ser>
          <c:idx val="6"/>
          <c:order val="3"/>
          <c:tx>
            <c:strRef>
              <c:f>'Age Mode'!$H$1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Mode'!$A$2:$A$6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'Age Mode'!$A$2:$A$9</c15:sqref>
                  </c15:fullRef>
                </c:ext>
              </c:extLst>
            </c:strRef>
          </c:cat>
          <c:val>
            <c:numRef>
              <c:f>'Age Mode'!$H$2:$H$6</c:f>
              <c:numCache>
                <c:formatCode>General</c:formatCode>
                <c:ptCount val="5"/>
                <c:pt idx="0">
                  <c:v>18</c:v>
                </c:pt>
                <c:pt idx="1">
                  <c:v>53</c:v>
                </c:pt>
                <c:pt idx="2">
                  <c:v>18</c:v>
                </c:pt>
                <c:pt idx="3">
                  <c:v>19</c:v>
                </c:pt>
                <c:pt idx="4">
                  <c:v>18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Mode'!$H$2:$H$9</c15:sqref>
                  </c15:fullRef>
                </c:ext>
              </c:extLst>
            </c:numRef>
          </c:val>
        </c:ser>
        <c:ser>
          <c:idx val="7"/>
          <c:order val="4"/>
          <c:tx>
            <c:strRef>
              <c:f>'Age Mode'!$I$1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'Age Mode'!$A$2:$A$6</c:f>
              <c:strCache>
                <c:ptCount val="5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'Age Mode'!$A$2:$A$9</c15:sqref>
                  </c15:fullRef>
                </c:ext>
              </c:extLst>
            </c:strRef>
          </c:cat>
          <c:val>
            <c:numRef>
              <c:f>'Age Mode'!$I$2:$I$6</c:f>
              <c:numCache>
                <c:formatCode>General</c:formatCode>
                <c:ptCount val="5"/>
                <c:pt idx="0">
                  <c:v>18</c:v>
                </c:pt>
                <c:pt idx="1">
                  <c:v>54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'Age Mode'!$I$2:$I$9</c15:sqref>
                  </c15:fullRef>
                </c:ext>
              </c:extLst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2022144"/>
        <c:axId val="1020366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'Age Mode'!$B$1</c15:sqref>
                        </c15:formulaRef>
                      </c:ext>
                    </c:extLst>
                    <c:strCache>
                      <c:ptCount val="1"/>
                      <c:pt idx="0">
                        <c:v>2008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'Age Mode'!$A$2:$A$9</c15:sqref>
                        </c15:fullRef>
                        <c15:formulaRef>
                          <c15:sqref>'Age Mode'!$A$2:$A$6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'Age Mode'!$B$2:$B$9</c15:sqref>
                        </c15:fullRef>
                        <c15:formulaRef>
                          <c15:sqref>'Age Mode'!$B$2:$B$6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19</c:v>
                      </c:pt>
                      <c:pt idx="1">
                        <c:v>20</c:v>
                      </c:pt>
                      <c:pt idx="2">
                        <c:v>19</c:v>
                      </c:pt>
                      <c:pt idx="3">
                        <c:v>18</c:v>
                      </c:pt>
                      <c:pt idx="4">
                        <c:v>37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'Age Mode'!$C$1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'Age Mode'!$A$2:$A$9</c15:sqref>
                        </c15:fullRef>
                        <c15:formulaRef>
                          <c15:sqref>'Age Mode'!$A$2:$A$6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'Age Mode'!$C$2:$C$9</c15:sqref>
                        </c15:fullRef>
                        <c15:formulaRef>
                          <c15:sqref>'Age Mode'!$C$2:$C$6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19</c:v>
                      </c:pt>
                      <c:pt idx="1">
                        <c:v>21</c:v>
                      </c:pt>
                      <c:pt idx="2">
                        <c:v>18</c:v>
                      </c:pt>
                      <c:pt idx="3">
                        <c:v>18</c:v>
                      </c:pt>
                      <c:pt idx="4">
                        <c:v>19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'Age Mode'!$D$1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'Age Mode'!$A$2:$A$9</c15:sqref>
                        </c15:fullRef>
                        <c15:formulaRef>
                          <c15:sqref>'Age Mode'!$A$2:$A$6</c15:sqref>
                        </c15:formulaRef>
                      </c:ext>
                    </c:extLst>
                    <c:strCache>
                      <c:ptCount val="5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'Age Mode'!$D$2:$D$9</c15:sqref>
                        </c15:fullRef>
                        <c15:formulaRef>
                          <c15:sqref>'Age Mode'!$D$2:$D$6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</c15:ser>
            </c15:filteredBarSeries>
          </c:ext>
        </c:extLst>
      </c:barChart>
      <c:catAx>
        <c:axId val="102022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Johnson County Zone</a:t>
                </a:r>
              </a:p>
            </c:rich>
          </c:tx>
          <c:layout>
            <c:manualLayout>
              <c:xMode val="edge"/>
              <c:yMode val="edge"/>
              <c:x val="0.41405210243283319"/>
              <c:y val="0.938103686278193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36608"/>
        <c:crosses val="autoZero"/>
        <c:auto val="1"/>
        <c:lblAlgn val="ctr"/>
        <c:lblOffset val="100"/>
        <c:noMultiLvlLbl val="0"/>
      </c:catAx>
      <c:valAx>
        <c:axId val="10203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Age</a:t>
                </a:r>
              </a:p>
            </c:rich>
          </c:tx>
          <c:layout>
            <c:manualLayout>
              <c:xMode val="edge"/>
              <c:yMode val="edge"/>
              <c:x val="4.8520744355332514E-3"/>
              <c:y val="0.492357330087143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2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610396375524637"/>
          <c:y val="0.18540480151987354"/>
          <c:w val="0.41081667785708526"/>
          <c:h val="8.6107390614423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Total number of calls 2011-2015 per JC Zone</a:t>
            </a:r>
          </a:p>
        </c:rich>
      </c:tx>
      <c:layout>
        <c:manualLayout>
          <c:xMode val="edge"/>
          <c:yMode val="edge"/>
          <c:x val="0.12738694139062148"/>
          <c:y val="1.459929772287084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'Number of Calls Per Zone'!$A$2</c:f>
              <c:strCache>
                <c:ptCount val="1"/>
                <c:pt idx="0">
                  <c:v>Downtown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Zone'!$B$2:$F$2</c:f>
              <c:numCache>
                <c:formatCode>General</c:formatCode>
                <c:ptCount val="5"/>
                <c:pt idx="0">
                  <c:v>116</c:v>
                </c:pt>
                <c:pt idx="1">
                  <c:v>98</c:v>
                </c:pt>
                <c:pt idx="2">
                  <c:v>172</c:v>
                </c:pt>
                <c:pt idx="3">
                  <c:v>215</c:v>
                </c:pt>
                <c:pt idx="4">
                  <c:v>318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'Number of Calls Per Zone'!$A$3</c:f>
              <c:strCache>
                <c:ptCount val="1"/>
                <c:pt idx="0">
                  <c:v>SEQuad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Zone'!$B$3:$F$3</c:f>
              <c:numCache>
                <c:formatCode>General</c:formatCode>
                <c:ptCount val="5"/>
                <c:pt idx="0">
                  <c:v>72</c:v>
                </c:pt>
                <c:pt idx="1">
                  <c:v>110</c:v>
                </c:pt>
                <c:pt idx="2">
                  <c:v>146</c:v>
                </c:pt>
                <c:pt idx="3">
                  <c:v>160</c:v>
                </c:pt>
                <c:pt idx="4">
                  <c:v>208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'Number of Calls Per Zone'!$A$4</c:f>
              <c:strCache>
                <c:ptCount val="1"/>
                <c:pt idx="0">
                  <c:v>NEQuad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Zone'!$B$4:$F$4</c:f>
              <c:numCache>
                <c:formatCode>General</c:formatCode>
                <c:ptCount val="5"/>
                <c:pt idx="0">
                  <c:v>50</c:v>
                </c:pt>
                <c:pt idx="1">
                  <c:v>42</c:v>
                </c:pt>
                <c:pt idx="2">
                  <c:v>65</c:v>
                </c:pt>
                <c:pt idx="3">
                  <c:v>84</c:v>
                </c:pt>
                <c:pt idx="4">
                  <c:v>84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'Number of Calls Per Zone'!$A$5</c:f>
              <c:strCache>
                <c:ptCount val="1"/>
                <c:pt idx="0">
                  <c:v>SWQuad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Zone'!$B$5:$F$5</c:f>
              <c:numCache>
                <c:formatCode>General</c:formatCode>
                <c:ptCount val="5"/>
                <c:pt idx="0">
                  <c:v>34</c:v>
                </c:pt>
                <c:pt idx="1">
                  <c:v>25</c:v>
                </c:pt>
                <c:pt idx="2">
                  <c:v>55</c:v>
                </c:pt>
                <c:pt idx="3">
                  <c:v>46</c:v>
                </c:pt>
                <c:pt idx="4">
                  <c:v>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'Number of Calls Per Zone'!$A$6</c:f>
              <c:strCache>
                <c:ptCount val="1"/>
                <c:pt idx="0">
                  <c:v>NWQuad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Zone'!$B$6:$F$6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23</c:v>
                </c:pt>
                <c:pt idx="3">
                  <c:v>17</c:v>
                </c:pt>
                <c:pt idx="4">
                  <c:v>31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'Number of Calls Per Zone'!$A$7</c:f>
              <c:strCache>
                <c:ptCount val="1"/>
                <c:pt idx="0">
                  <c:v>CrlvN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Zone'!$B$7:$F$7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11</c:v>
                </c:pt>
                <c:pt idx="3">
                  <c:v>15</c:v>
                </c:pt>
                <c:pt idx="4">
                  <c:v>16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'Number of Calls Per Zone'!$A$8</c:f>
              <c:strCache>
                <c:ptCount val="1"/>
                <c:pt idx="0">
                  <c:v>CrlvS</c:v>
                </c:pt>
              </c:strCache>
            </c:strRef>
          </c:tx>
          <c:spPr>
            <a:ln w="2222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plus"/>
            <c:size val="6"/>
            <c:spPr>
              <a:noFill/>
              <a:ln w="9525">
                <a:solidFill>
                  <a:schemeClr val="accent1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Zone'!$B$8:$F$8</c:f>
              <c:numCache>
                <c:formatCode>General</c:formatCode>
                <c:ptCount val="5"/>
                <c:pt idx="0">
                  <c:v>24</c:v>
                </c:pt>
                <c:pt idx="1">
                  <c:v>37</c:v>
                </c:pt>
                <c:pt idx="2">
                  <c:v>52</c:v>
                </c:pt>
                <c:pt idx="3">
                  <c:v>61</c:v>
                </c:pt>
                <c:pt idx="4">
                  <c:v>62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'Number of Calls Per Zone'!$A$9</c:f>
              <c:strCache>
                <c:ptCount val="1"/>
                <c:pt idx="0">
                  <c:v>NL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dot"/>
            <c:size val="6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  <a:round/>
              </a:ln>
              <a:effectLst/>
            </c:spPr>
          </c:marker>
          <c:cat>
            <c:numRef>
              <c:f>'Number of Calls Per Zone'!$B$1:$F$1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'Number of Calls Per Zone'!$B$9:$F$9</c:f>
              <c:numCache>
                <c:formatCode>General</c:formatCode>
                <c:ptCount val="5"/>
                <c:pt idx="0">
                  <c:v>13</c:v>
                </c:pt>
                <c:pt idx="1">
                  <c:v>10</c:v>
                </c:pt>
                <c:pt idx="2">
                  <c:v>30</c:v>
                </c:pt>
                <c:pt idx="3">
                  <c:v>31</c:v>
                </c:pt>
                <c:pt idx="4">
                  <c:v>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58880"/>
        <c:axId val="95273728"/>
      </c:lineChart>
      <c:catAx>
        <c:axId val="95258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73728"/>
        <c:crosses val="autoZero"/>
        <c:auto val="1"/>
        <c:lblAlgn val="ctr"/>
        <c:lblOffset val="100"/>
        <c:noMultiLvlLbl val="0"/>
      </c:catAx>
      <c:valAx>
        <c:axId val="952737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TOTAL NUMBER OF CALLS</a:t>
                </a:r>
              </a:p>
            </c:rich>
          </c:tx>
          <c:layout>
            <c:manualLayout>
              <c:xMode val="edge"/>
              <c:yMode val="edge"/>
              <c:x val="4.9207297558465628E-3"/>
              <c:y val="0.3102700558057745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888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155049482393474"/>
          <c:y val="0.11081917989717759"/>
          <c:w val="0.79935927836529475"/>
          <c:h val="4.6406552834842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Average % of TOtal Calls per zone, 2011-2015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'% of calls'!$L$1</c:f>
              <c:strCache>
                <c:ptCount val="1"/>
                <c:pt idx="0">
                  <c:v>Average % of Calls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0.18746585213978798"/>
                  <c:y val="5.5660826619410395E-2"/>
                </c:manualLayout>
              </c:layout>
              <c:tx>
                <c:rich>
                  <a:bodyPr/>
                  <a:lstStyle/>
                  <a:p>
                    <a:fld id="{A24B36F0-40C9-4E03-94A5-F949FA8B3C7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0369447067357811"/>
                  <c:y val="-0.14826193129571111"/>
                </c:manualLayout>
              </c:layout>
              <c:tx>
                <c:rich>
                  <a:bodyPr/>
                  <a:lstStyle/>
                  <a:p>
                    <a:fld id="{6066BFC8-7628-4C91-9CAF-D93A080E200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841270708230012"/>
                  <c:y val="-0.11199176669041648"/>
                </c:manualLayout>
              </c:layout>
              <c:tx>
                <c:rich>
                  <a:bodyPr/>
                  <a:lstStyle/>
                  <a:p>
                    <a:fld id="{998D3C41-F8CB-4508-915A-D70F29DD9AF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02455B4-79DF-436D-AEB6-2D84A9ACE7D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5667832430381063E-2"/>
                  <c:y val="1.3333395382314799E-2"/>
                </c:manualLayout>
              </c:layout>
              <c:tx>
                <c:rich>
                  <a:bodyPr/>
                  <a:lstStyle/>
                  <a:p>
                    <a:fld id="{B83B91FF-98E1-4E20-BF6E-D9256A7F702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8.7417057839681248E-2"/>
                  <c:y val="1.9324379665307794E-2"/>
                </c:manualLayout>
              </c:layout>
              <c:tx>
                <c:rich>
                  <a:bodyPr/>
                  <a:lstStyle/>
                  <a:p>
                    <a:fld id="{6870CBB4-02D9-4867-85CA-36ABCFE676A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0618A45C-51AD-454F-817B-AD9268558B59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CE73512A-536F-4BA5-B212-448C8BFB562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3.9666045908830806E-2"/>
                  <c:y val="0.11281266175834746"/>
                </c:manualLayout>
              </c:layout>
              <c:tx>
                <c:rich>
                  <a:bodyPr/>
                  <a:lstStyle/>
                  <a:p>
                    <a:fld id="{1F2ABA5D-FA01-43AB-8B54-BCC139B3F43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'% of calls'!$K$2:$K$10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 </c:v>
                </c:pt>
              </c:strCache>
            </c:strRef>
          </c:cat>
          <c:val>
            <c:numRef>
              <c:f>'% of calls'!$L$2:$L$10</c:f>
              <c:numCache>
                <c:formatCode>0.0%</c:formatCode>
                <c:ptCount val="9"/>
                <c:pt idx="0">
                  <c:v>0.3183745481807555</c:v>
                </c:pt>
                <c:pt idx="1">
                  <c:v>0.24795452710091329</c:v>
                </c:pt>
                <c:pt idx="2">
                  <c:v>0.11912600947571431</c:v>
                </c:pt>
                <c:pt idx="3">
                  <c:v>8.3740167291749351E-2</c:v>
                </c:pt>
                <c:pt idx="4">
                  <c:v>3.1968078426895474E-2</c:v>
                </c:pt>
                <c:pt idx="5">
                  <c:v>1.7087018892149381E-2</c:v>
                </c:pt>
                <c:pt idx="6">
                  <c:v>8.4629514885824111E-2</c:v>
                </c:pt>
                <c:pt idx="7">
                  <c:v>4.0535119683122768E-2</c:v>
                </c:pt>
                <c:pt idx="8">
                  <c:v>7.1330981379668673E-2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015126806158223"/>
          <c:y val="0.16422379826635145"/>
          <c:w val="0.70681057078934173"/>
          <c:h val="0.107048764294534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Percent of total </a:t>
            </a:r>
            <a:r>
              <a:rPr lang="en-US" sz="2800" dirty="0"/>
              <a:t>alcohol-related</a:t>
            </a:r>
            <a:r>
              <a:rPr lang="en-US" sz="2800" baseline="0" dirty="0"/>
              <a:t> ambulance calls per zone </a:t>
            </a:r>
            <a:endParaRPr lang="en-US" sz="2800" baseline="0" dirty="0" smtClean="0"/>
          </a:p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smtClean="0"/>
              <a:t>2011-2015</a:t>
            </a:r>
            <a:endParaRPr lang="en-US" sz="2800" dirty="0"/>
          </a:p>
        </c:rich>
      </c:tx>
      <c:layout>
        <c:manualLayout>
          <c:xMode val="edge"/>
          <c:yMode val="edge"/>
          <c:x val="0.19606221752476166"/>
          <c:y val="1.06052331397669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'% of calls'!$E$1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'% of calls'!$A$2:$A$10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</c:v>
                </c:pt>
              </c:strCache>
            </c:strRef>
          </c:cat>
          <c:val>
            <c:numRef>
              <c:f>'% of calls'!$E$2:$E$10</c:f>
              <c:numCache>
                <c:formatCode>0.0%</c:formatCode>
                <c:ptCount val="9"/>
                <c:pt idx="0">
                  <c:v>0.34218289085545722</c:v>
                </c:pt>
                <c:pt idx="1">
                  <c:v>0.21238938053097345</c:v>
                </c:pt>
                <c:pt idx="2">
                  <c:v>0.14749262536873156</c:v>
                </c:pt>
                <c:pt idx="3">
                  <c:v>0.10029498525073746</c:v>
                </c:pt>
                <c:pt idx="4">
                  <c:v>2.9498525073746312E-2</c:v>
                </c:pt>
                <c:pt idx="5">
                  <c:v>1.4749262536873156E-2</c:v>
                </c:pt>
                <c:pt idx="6">
                  <c:v>7.0796460176991149E-2</c:v>
                </c:pt>
                <c:pt idx="7">
                  <c:v>3.8348082595870206E-2</c:v>
                </c:pt>
                <c:pt idx="8">
                  <c:v>4.4247787610619468E-2</c:v>
                </c:pt>
              </c:numCache>
            </c:numRef>
          </c:val>
        </c:ser>
        <c:ser>
          <c:idx val="4"/>
          <c:order val="1"/>
          <c:tx>
            <c:strRef>
              <c:f>'% of calls'!$F$1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'% of calls'!$A$2:$A$10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</c:v>
                </c:pt>
              </c:strCache>
            </c:strRef>
          </c:cat>
          <c:val>
            <c:numRef>
              <c:f>'% of calls'!$F$2:$F$10</c:f>
              <c:numCache>
                <c:formatCode>0.0%</c:formatCode>
                <c:ptCount val="9"/>
                <c:pt idx="0">
                  <c:v>0.26415094339622641</c:v>
                </c:pt>
                <c:pt idx="1">
                  <c:v>0.29649595687331537</c:v>
                </c:pt>
                <c:pt idx="2">
                  <c:v>0.11320754716981132</c:v>
                </c:pt>
                <c:pt idx="3">
                  <c:v>6.7385444743935305E-2</c:v>
                </c:pt>
                <c:pt idx="4">
                  <c:v>2.9649595687331536E-2</c:v>
                </c:pt>
                <c:pt idx="5">
                  <c:v>1.078167115902965E-2</c:v>
                </c:pt>
                <c:pt idx="6">
                  <c:v>9.9730458221024262E-2</c:v>
                </c:pt>
                <c:pt idx="7">
                  <c:v>2.6954177897574125E-2</c:v>
                </c:pt>
                <c:pt idx="8">
                  <c:v>8.8948787061994605E-2</c:v>
                </c:pt>
              </c:numCache>
            </c:numRef>
          </c:val>
        </c:ser>
        <c:ser>
          <c:idx val="5"/>
          <c:order val="2"/>
          <c:tx>
            <c:strRef>
              <c:f>'% of calls'!$G$1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'% of calls'!$A$2:$A$10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</c:v>
                </c:pt>
              </c:strCache>
            </c:strRef>
          </c:cat>
          <c:val>
            <c:numRef>
              <c:f>'% of calls'!$G$2:$G$10</c:f>
              <c:numCache>
                <c:formatCode>0.0%</c:formatCode>
                <c:ptCount val="9"/>
                <c:pt idx="0">
                  <c:v>0.29604130808950085</c:v>
                </c:pt>
                <c:pt idx="1">
                  <c:v>0.2512908777969019</c:v>
                </c:pt>
                <c:pt idx="2">
                  <c:v>0.11187607573149742</c:v>
                </c:pt>
                <c:pt idx="3">
                  <c:v>9.4664371772805511E-2</c:v>
                </c:pt>
                <c:pt idx="4">
                  <c:v>3.9586919104991396E-2</c:v>
                </c:pt>
                <c:pt idx="5">
                  <c:v>1.8932874354561102E-2</c:v>
                </c:pt>
                <c:pt idx="6">
                  <c:v>8.9500860585197933E-2</c:v>
                </c:pt>
                <c:pt idx="7">
                  <c:v>5.163511187607573E-2</c:v>
                </c:pt>
                <c:pt idx="8">
                  <c:v>4.6471600688468166E-2</c:v>
                </c:pt>
              </c:numCache>
            </c:numRef>
          </c:val>
        </c:ser>
        <c:ser>
          <c:idx val="6"/>
          <c:order val="3"/>
          <c:tx>
            <c:strRef>
              <c:f>'% of calls'!$H$1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'% of calls'!$A$2:$A$10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</c:v>
                </c:pt>
              </c:strCache>
            </c:strRef>
          </c:cat>
          <c:val>
            <c:numRef>
              <c:f>'% of calls'!$H$2:$H$10</c:f>
              <c:numCache>
                <c:formatCode>0.0%</c:formatCode>
                <c:ptCount val="9"/>
                <c:pt idx="0">
                  <c:v>0.32575757575757575</c:v>
                </c:pt>
                <c:pt idx="1">
                  <c:v>0.24242424242424243</c:v>
                </c:pt>
                <c:pt idx="2">
                  <c:v>0.12727272727272726</c:v>
                </c:pt>
                <c:pt idx="3">
                  <c:v>6.9696969696969702E-2</c:v>
                </c:pt>
                <c:pt idx="4">
                  <c:v>2.5757575757575757E-2</c:v>
                </c:pt>
                <c:pt idx="5">
                  <c:v>2.2727272727272728E-2</c:v>
                </c:pt>
                <c:pt idx="6">
                  <c:v>9.2424242424242423E-2</c:v>
                </c:pt>
                <c:pt idx="7">
                  <c:v>4.6969696969696967E-2</c:v>
                </c:pt>
                <c:pt idx="8">
                  <c:v>4.6969696969696967E-2</c:v>
                </c:pt>
              </c:numCache>
            </c:numRef>
          </c:val>
        </c:ser>
        <c:ser>
          <c:idx val="7"/>
          <c:order val="4"/>
          <c:tx>
            <c:strRef>
              <c:f>'% of calls'!$I$1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'% of calls'!$A$2:$A$10</c:f>
              <c:strCache>
                <c:ptCount val="9"/>
                <c:pt idx="0">
                  <c:v>Downtown</c:v>
                </c:pt>
                <c:pt idx="1">
                  <c:v>SEQuad</c:v>
                </c:pt>
                <c:pt idx="2">
                  <c:v>NEQuad</c:v>
                </c:pt>
                <c:pt idx="3">
                  <c:v>SWQuad</c:v>
                </c:pt>
                <c:pt idx="4">
                  <c:v>NWQuad</c:v>
                </c:pt>
                <c:pt idx="5">
                  <c:v>CrlvN</c:v>
                </c:pt>
                <c:pt idx="6">
                  <c:v>CrlvS</c:v>
                </c:pt>
                <c:pt idx="7">
                  <c:v>NL</c:v>
                </c:pt>
                <c:pt idx="8">
                  <c:v>Other</c:v>
                </c:pt>
              </c:strCache>
            </c:strRef>
          </c:cat>
          <c:val>
            <c:numRef>
              <c:f>'% of calls'!$I$2:$I$10</c:f>
              <c:numCache>
                <c:formatCode>0.0%</c:formatCode>
                <c:ptCount val="9"/>
                <c:pt idx="0">
                  <c:v>0.3637400228050171</c:v>
                </c:pt>
                <c:pt idx="1">
                  <c:v>0.23717217787913342</c:v>
                </c:pt>
                <c:pt idx="2">
                  <c:v>9.578107183580388E-2</c:v>
                </c:pt>
                <c:pt idx="3">
                  <c:v>8.6659064994298748E-2</c:v>
                </c:pt>
                <c:pt idx="4">
                  <c:v>3.5347776510832381E-2</c:v>
                </c:pt>
                <c:pt idx="5">
                  <c:v>1.8244013683010263E-2</c:v>
                </c:pt>
                <c:pt idx="6">
                  <c:v>7.0695553021664762E-2</c:v>
                </c:pt>
                <c:pt idx="7">
                  <c:v>3.8768529076396809E-2</c:v>
                </c:pt>
                <c:pt idx="8">
                  <c:v>5.3591790193842637E-2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886720"/>
        <c:axId val="959052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'% of calls'!$B$1</c15:sqref>
                        </c15:formulaRef>
                      </c:ext>
                    </c:extLst>
                    <c:strCache>
                      <c:ptCount val="1"/>
                      <c:pt idx="0">
                        <c:v>2008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'% of calls'!$A$2:$A$10</c15:sqref>
                        </c15:formulaRef>
                      </c:ext>
                    </c:extLst>
                    <c:strCache>
                      <c:ptCount val="9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  <c:pt idx="5">
                        <c:v>CrlvN</c:v>
                      </c:pt>
                      <c:pt idx="6">
                        <c:v>CrlvS</c:v>
                      </c:pt>
                      <c:pt idx="7">
                        <c:v>NL</c:v>
                      </c:pt>
                      <c:pt idx="8">
                        <c:v>Other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'% of calls'!$B$2:$B$10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0.29560439560439561</c:v>
                      </c:pt>
                      <c:pt idx="1">
                        <c:v>0.22857142857142856</c:v>
                      </c:pt>
                      <c:pt idx="2">
                        <c:v>9.3406593406593408E-2</c:v>
                      </c:pt>
                      <c:pt idx="3">
                        <c:v>6.4835164835164841E-2</c:v>
                      </c:pt>
                      <c:pt idx="4">
                        <c:v>1.6483516483516484E-2</c:v>
                      </c:pt>
                      <c:pt idx="5">
                        <c:v>2.9670329670329669E-2</c:v>
                      </c:pt>
                      <c:pt idx="6">
                        <c:v>8.9010989010989014E-2</c:v>
                      </c:pt>
                      <c:pt idx="7">
                        <c:v>4.8351648351648353E-2</c:v>
                      </c:pt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calls'!$C$1</c15:sqref>
                        </c15:formulaRef>
                      </c:ext>
                    </c:extLst>
                    <c:strCache>
                      <c:ptCount val="1"/>
                      <c:pt idx="0">
                        <c:v>2009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calls'!$A$2:$A$10</c15:sqref>
                        </c15:formulaRef>
                      </c:ext>
                    </c:extLst>
                    <c:strCache>
                      <c:ptCount val="9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  <c:pt idx="5">
                        <c:v>CrlvN</c:v>
                      </c:pt>
                      <c:pt idx="6">
                        <c:v>CrlvS</c:v>
                      </c:pt>
                      <c:pt idx="7">
                        <c:v>NL</c:v>
                      </c:pt>
                      <c:pt idx="8">
                        <c:v>Other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calls'!$C$2:$C$10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0.33727175080558541</c:v>
                      </c:pt>
                      <c:pt idx="1">
                        <c:v>0.23737916219119226</c:v>
                      </c:pt>
                      <c:pt idx="2">
                        <c:v>8.7003222341568209E-2</c:v>
                      </c:pt>
                      <c:pt idx="3">
                        <c:v>6.6595059076262078E-2</c:v>
                      </c:pt>
                      <c:pt idx="4">
                        <c:v>1.611170784103115E-2</c:v>
                      </c:pt>
                      <c:pt idx="5">
                        <c:v>2.6852846401718582E-2</c:v>
                      </c:pt>
                      <c:pt idx="6">
                        <c:v>7.7336197636949516E-2</c:v>
                      </c:pt>
                      <c:pt idx="7">
                        <c:v>4.7261009667024706E-2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calls'!$D$1</c15:sqref>
                        </c15:formulaRef>
                      </c:ext>
                    </c:extLst>
                    <c:strCache>
                      <c:ptCount val="1"/>
                      <c:pt idx="0">
                        <c:v>2010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calls'!$A$2:$A$10</c15:sqref>
                        </c15:formulaRef>
                      </c:ext>
                    </c:extLst>
                    <c:strCache>
                      <c:ptCount val="9"/>
                      <c:pt idx="0">
                        <c:v>Downtown</c:v>
                      </c:pt>
                      <c:pt idx="1">
                        <c:v>SEQuad</c:v>
                      </c:pt>
                      <c:pt idx="2">
                        <c:v>NEQuad</c:v>
                      </c:pt>
                      <c:pt idx="3">
                        <c:v>SWQuad</c:v>
                      </c:pt>
                      <c:pt idx="4">
                        <c:v>NWQuad</c:v>
                      </c:pt>
                      <c:pt idx="5">
                        <c:v>CrlvN</c:v>
                      </c:pt>
                      <c:pt idx="6">
                        <c:v>CrlvS</c:v>
                      </c:pt>
                      <c:pt idx="7">
                        <c:v>NL</c:v>
                      </c:pt>
                      <c:pt idx="8">
                        <c:v>Other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'% of calls'!$D$2:$D$10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BarSeries>
          </c:ext>
        </c:extLst>
      </c:barChart>
      <c:catAx>
        <c:axId val="958867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Johnson County Zone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50161441167284915"/>
              <c:y val="0.9166590676413460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05280"/>
        <c:crosses val="autoZero"/>
        <c:auto val="1"/>
        <c:lblAlgn val="ctr"/>
        <c:lblOffset val="100"/>
        <c:noMultiLvlLbl val="0"/>
      </c:catAx>
      <c:valAx>
        <c:axId val="9590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% of Total Calls</a:t>
                </a:r>
              </a:p>
            </c:rich>
          </c:tx>
          <c:layout>
            <c:manualLayout>
              <c:xMode val="edge"/>
              <c:yMode val="edge"/>
              <c:x val="6.484537951141304E-3"/>
              <c:y val="0.3716344250878063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8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424649583908815"/>
          <c:y val="0.19182946117065072"/>
          <c:w val="0.45850113015919447"/>
          <c:h val="7.53306318750154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Number of Alcohol-Related Ambulance Calls in Johnson County per Month</a:t>
            </a:r>
          </a:p>
        </c:rich>
      </c:tx>
      <c:layout>
        <c:manualLayout>
          <c:xMode val="edge"/>
          <c:yMode val="edge"/>
          <c:x val="0.12566536659553099"/>
          <c:y val="2.25035062057405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'Month Data'!$A$3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'Month Data'!$B$2:$M$2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Data'!$B$3:$M$3</c:f>
              <c:numCache>
                <c:formatCode>General</c:formatCode>
                <c:ptCount val="12"/>
                <c:pt idx="0">
                  <c:v>17</c:v>
                </c:pt>
                <c:pt idx="1">
                  <c:v>16</c:v>
                </c:pt>
                <c:pt idx="2">
                  <c:v>21</c:v>
                </c:pt>
                <c:pt idx="3">
                  <c:v>26</c:v>
                </c:pt>
                <c:pt idx="4">
                  <c:v>21</c:v>
                </c:pt>
                <c:pt idx="5">
                  <c:v>26</c:v>
                </c:pt>
                <c:pt idx="6">
                  <c:v>18</c:v>
                </c:pt>
                <c:pt idx="7">
                  <c:v>32</c:v>
                </c:pt>
                <c:pt idx="8">
                  <c:v>53</c:v>
                </c:pt>
                <c:pt idx="9">
                  <c:v>62</c:v>
                </c:pt>
                <c:pt idx="10">
                  <c:v>26</c:v>
                </c:pt>
                <c:pt idx="11">
                  <c:v>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'Month Data'!$A$4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'Month Data'!$B$2:$M$2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Data'!$B$4:$M$4</c:f>
              <c:numCache>
                <c:formatCode>General</c:formatCode>
                <c:ptCount val="12"/>
                <c:pt idx="0">
                  <c:v>25</c:v>
                </c:pt>
                <c:pt idx="1">
                  <c:v>29</c:v>
                </c:pt>
                <c:pt idx="2">
                  <c:v>30</c:v>
                </c:pt>
                <c:pt idx="3">
                  <c:v>33</c:v>
                </c:pt>
                <c:pt idx="4">
                  <c:v>28</c:v>
                </c:pt>
                <c:pt idx="5">
                  <c:v>24</c:v>
                </c:pt>
                <c:pt idx="6">
                  <c:v>22</c:v>
                </c:pt>
                <c:pt idx="7">
                  <c:v>26</c:v>
                </c:pt>
                <c:pt idx="8">
                  <c:v>57</c:v>
                </c:pt>
                <c:pt idx="9">
                  <c:v>39</c:v>
                </c:pt>
                <c:pt idx="10">
                  <c:v>31</c:v>
                </c:pt>
                <c:pt idx="11">
                  <c:v>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'Month Data'!$A$5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'Month Data'!$B$2:$M$2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Data'!$B$5:$M$5</c:f>
              <c:numCache>
                <c:formatCode>General</c:formatCode>
                <c:ptCount val="12"/>
                <c:pt idx="0">
                  <c:v>33</c:v>
                </c:pt>
                <c:pt idx="1">
                  <c:v>40</c:v>
                </c:pt>
                <c:pt idx="2">
                  <c:v>41</c:v>
                </c:pt>
                <c:pt idx="3">
                  <c:v>64</c:v>
                </c:pt>
                <c:pt idx="4">
                  <c:v>35</c:v>
                </c:pt>
                <c:pt idx="5">
                  <c:v>48</c:v>
                </c:pt>
                <c:pt idx="6">
                  <c:v>47</c:v>
                </c:pt>
                <c:pt idx="7">
                  <c:v>58</c:v>
                </c:pt>
                <c:pt idx="8">
                  <c:v>73</c:v>
                </c:pt>
                <c:pt idx="9">
                  <c:v>66</c:v>
                </c:pt>
                <c:pt idx="10">
                  <c:v>40</c:v>
                </c:pt>
                <c:pt idx="11">
                  <c:v>36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'Month Data'!$A$6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'Month Data'!$B$2:$M$2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Data'!$B$6:$M$6</c:f>
              <c:numCache>
                <c:formatCode>General</c:formatCode>
                <c:ptCount val="12"/>
                <c:pt idx="0">
                  <c:v>50</c:v>
                </c:pt>
                <c:pt idx="1">
                  <c:v>55</c:v>
                </c:pt>
                <c:pt idx="2">
                  <c:v>48</c:v>
                </c:pt>
                <c:pt idx="3">
                  <c:v>49</c:v>
                </c:pt>
                <c:pt idx="4">
                  <c:v>50</c:v>
                </c:pt>
                <c:pt idx="5">
                  <c:v>35</c:v>
                </c:pt>
                <c:pt idx="6">
                  <c:v>49</c:v>
                </c:pt>
                <c:pt idx="7">
                  <c:v>63</c:v>
                </c:pt>
                <c:pt idx="8">
                  <c:v>95</c:v>
                </c:pt>
                <c:pt idx="9">
                  <c:v>79</c:v>
                </c:pt>
                <c:pt idx="10">
                  <c:v>53</c:v>
                </c:pt>
                <c:pt idx="11">
                  <c:v>34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'Month Data'!$A$7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'Month Data'!$B$2:$M$2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Data'!$B$7:$M$7</c:f>
              <c:numCache>
                <c:formatCode>General</c:formatCode>
                <c:ptCount val="12"/>
                <c:pt idx="0">
                  <c:v>46</c:v>
                </c:pt>
                <c:pt idx="1">
                  <c:v>58</c:v>
                </c:pt>
                <c:pt idx="2">
                  <c:v>60</c:v>
                </c:pt>
                <c:pt idx="3">
                  <c:v>64</c:v>
                </c:pt>
                <c:pt idx="4">
                  <c:v>61</c:v>
                </c:pt>
                <c:pt idx="5">
                  <c:v>43</c:v>
                </c:pt>
                <c:pt idx="6">
                  <c:v>67</c:v>
                </c:pt>
                <c:pt idx="7">
                  <c:v>79</c:v>
                </c:pt>
                <c:pt idx="8">
                  <c:v>128</c:v>
                </c:pt>
                <c:pt idx="9">
                  <c:v>105</c:v>
                </c:pt>
                <c:pt idx="10">
                  <c:v>92</c:v>
                </c:pt>
                <c:pt idx="11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942144"/>
        <c:axId val="95625216"/>
      </c:lineChart>
      <c:catAx>
        <c:axId val="95942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25216"/>
        <c:crosses val="autoZero"/>
        <c:auto val="1"/>
        <c:lblAlgn val="ctr"/>
        <c:lblOffset val="100"/>
        <c:noMultiLvlLbl val="0"/>
      </c:catAx>
      <c:valAx>
        <c:axId val="956252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Calls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4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Number of Alcohol-Related Ambulance Calls in Downtown Iowa City per Month</a:t>
            </a:r>
          </a:p>
        </c:rich>
      </c:tx>
      <c:layout>
        <c:manualLayout>
          <c:xMode val="edge"/>
          <c:yMode val="edge"/>
          <c:x val="0.115907683048057"/>
          <c:y val="2.62725644091569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'Month Data'!$A$31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'Month Data'!$B$30:$M$30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Data'!$B$31:$M$31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  <c:pt idx="6">
                  <c:v>9</c:v>
                </c:pt>
                <c:pt idx="7">
                  <c:v>11</c:v>
                </c:pt>
                <c:pt idx="8">
                  <c:v>15</c:v>
                </c:pt>
                <c:pt idx="9">
                  <c:v>25</c:v>
                </c:pt>
                <c:pt idx="10">
                  <c:v>9</c:v>
                </c:pt>
                <c:pt idx="11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'Month Data'!$A$32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'Month Data'!$B$30:$M$30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Data'!$B$32:$M$32</c:f>
              <c:numCache>
                <c:formatCode>General</c:formatCode>
                <c:ptCount val="12"/>
                <c:pt idx="0">
                  <c:v>7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2</c:v>
                </c:pt>
                <c:pt idx="5">
                  <c:v>5</c:v>
                </c:pt>
                <c:pt idx="6">
                  <c:v>5</c:v>
                </c:pt>
                <c:pt idx="7">
                  <c:v>9</c:v>
                </c:pt>
                <c:pt idx="8">
                  <c:v>18</c:v>
                </c:pt>
                <c:pt idx="9">
                  <c:v>13</c:v>
                </c:pt>
                <c:pt idx="10">
                  <c:v>7</c:v>
                </c:pt>
                <c:pt idx="11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'Month Data'!$A$33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'Month Data'!$B$30:$M$30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Data'!$B$33:$M$33</c:f>
              <c:numCache>
                <c:formatCode>General</c:formatCode>
                <c:ptCount val="12"/>
                <c:pt idx="0">
                  <c:v>11</c:v>
                </c:pt>
                <c:pt idx="1">
                  <c:v>15</c:v>
                </c:pt>
                <c:pt idx="2">
                  <c:v>17</c:v>
                </c:pt>
                <c:pt idx="3">
                  <c:v>18</c:v>
                </c:pt>
                <c:pt idx="4">
                  <c:v>9</c:v>
                </c:pt>
                <c:pt idx="5">
                  <c:v>7</c:v>
                </c:pt>
                <c:pt idx="6">
                  <c:v>16</c:v>
                </c:pt>
                <c:pt idx="7">
                  <c:v>20</c:v>
                </c:pt>
                <c:pt idx="8">
                  <c:v>21</c:v>
                </c:pt>
                <c:pt idx="9">
                  <c:v>16</c:v>
                </c:pt>
                <c:pt idx="10">
                  <c:v>11</c:v>
                </c:pt>
                <c:pt idx="11">
                  <c:v>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'Month Data'!$A$34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'Month Data'!$B$30:$M$30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Data'!$B$34:$M$34</c:f>
              <c:numCache>
                <c:formatCode>General</c:formatCode>
                <c:ptCount val="12"/>
                <c:pt idx="0">
                  <c:v>14</c:v>
                </c:pt>
                <c:pt idx="1">
                  <c:v>17</c:v>
                </c:pt>
                <c:pt idx="2">
                  <c:v>19</c:v>
                </c:pt>
                <c:pt idx="3">
                  <c:v>24</c:v>
                </c:pt>
                <c:pt idx="4">
                  <c:v>13</c:v>
                </c:pt>
                <c:pt idx="5">
                  <c:v>11</c:v>
                </c:pt>
                <c:pt idx="6">
                  <c:v>10</c:v>
                </c:pt>
                <c:pt idx="7">
                  <c:v>16</c:v>
                </c:pt>
                <c:pt idx="8">
                  <c:v>35</c:v>
                </c:pt>
                <c:pt idx="9">
                  <c:v>27</c:v>
                </c:pt>
                <c:pt idx="10">
                  <c:v>16</c:v>
                </c:pt>
                <c:pt idx="11">
                  <c:v>13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'Month Data'!$A$35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'Month Data'!$B$30:$M$30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Data'!$B$35:$M$35</c:f>
              <c:numCache>
                <c:formatCode>General</c:formatCode>
                <c:ptCount val="12"/>
                <c:pt idx="0">
                  <c:v>12</c:v>
                </c:pt>
                <c:pt idx="1">
                  <c:v>21</c:v>
                </c:pt>
                <c:pt idx="2">
                  <c:v>14</c:v>
                </c:pt>
                <c:pt idx="3">
                  <c:v>22</c:v>
                </c:pt>
                <c:pt idx="4">
                  <c:v>19</c:v>
                </c:pt>
                <c:pt idx="5">
                  <c:v>18</c:v>
                </c:pt>
                <c:pt idx="6">
                  <c:v>27</c:v>
                </c:pt>
                <c:pt idx="7">
                  <c:v>34</c:v>
                </c:pt>
                <c:pt idx="8">
                  <c:v>47</c:v>
                </c:pt>
                <c:pt idx="9">
                  <c:v>40</c:v>
                </c:pt>
                <c:pt idx="10">
                  <c:v>43</c:v>
                </c:pt>
                <c:pt idx="11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69632"/>
        <c:axId val="95672192"/>
      </c:lineChart>
      <c:catAx>
        <c:axId val="95669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72192"/>
        <c:crosses val="autoZero"/>
        <c:auto val="1"/>
        <c:lblAlgn val="ctr"/>
        <c:lblOffset val="100"/>
        <c:noMultiLvlLbl val="0"/>
      </c:catAx>
      <c:valAx>
        <c:axId val="95672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Nmber of Calls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66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Total Number</a:t>
            </a:r>
            <a:r>
              <a:rPr lang="en-US" sz="2400" baseline="0"/>
              <a:t> of Alcohol-Related Ambulance Calls in SE Quad Per Month</a:t>
            </a:r>
            <a:endParaRPr lang="en-US" sz="24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'Month Data'!$A$65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'Month Data'!$B$64:$M$64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Data'!$B$65:$M$65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5</c:v>
                </c:pt>
                <c:pt idx="5">
                  <c:v>9</c:v>
                </c:pt>
                <c:pt idx="6">
                  <c:v>1</c:v>
                </c:pt>
                <c:pt idx="7">
                  <c:v>7</c:v>
                </c:pt>
                <c:pt idx="8">
                  <c:v>13</c:v>
                </c:pt>
                <c:pt idx="9">
                  <c:v>13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'Month Data'!$A$66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'Month Data'!$B$64:$M$64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Data'!$B$66:$M$66</c:f>
              <c:numCache>
                <c:formatCode>General</c:formatCode>
                <c:ptCount val="12"/>
                <c:pt idx="0">
                  <c:v>4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8</c:v>
                </c:pt>
                <c:pt idx="6">
                  <c:v>8</c:v>
                </c:pt>
                <c:pt idx="7">
                  <c:v>9</c:v>
                </c:pt>
                <c:pt idx="8">
                  <c:v>15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'Month Data'!$A$67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'Month Data'!$B$64:$M$64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Data'!$B$67:$M$67</c:f>
              <c:numCache>
                <c:formatCode>General</c:formatCode>
                <c:ptCount val="12"/>
                <c:pt idx="0">
                  <c:v>9</c:v>
                </c:pt>
                <c:pt idx="1">
                  <c:v>12</c:v>
                </c:pt>
                <c:pt idx="2">
                  <c:v>8</c:v>
                </c:pt>
                <c:pt idx="3">
                  <c:v>12</c:v>
                </c:pt>
                <c:pt idx="4">
                  <c:v>7</c:v>
                </c:pt>
                <c:pt idx="5">
                  <c:v>21</c:v>
                </c:pt>
                <c:pt idx="6">
                  <c:v>11</c:v>
                </c:pt>
                <c:pt idx="7">
                  <c:v>15</c:v>
                </c:pt>
                <c:pt idx="8">
                  <c:v>13</c:v>
                </c:pt>
                <c:pt idx="9">
                  <c:v>18</c:v>
                </c:pt>
                <c:pt idx="10">
                  <c:v>8</c:v>
                </c:pt>
                <c:pt idx="11">
                  <c:v>12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'Month Data'!$A$68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'Month Data'!$B$64:$M$64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Data'!$B$68:$M$68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11</c:v>
                </c:pt>
                <c:pt idx="3">
                  <c:v>7</c:v>
                </c:pt>
                <c:pt idx="4">
                  <c:v>14</c:v>
                </c:pt>
                <c:pt idx="5">
                  <c:v>13</c:v>
                </c:pt>
                <c:pt idx="6">
                  <c:v>20</c:v>
                </c:pt>
                <c:pt idx="7">
                  <c:v>16</c:v>
                </c:pt>
                <c:pt idx="8">
                  <c:v>21</c:v>
                </c:pt>
                <c:pt idx="9">
                  <c:v>13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'Month Data'!$A$69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'Month Data'!$B$64:$M$64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Data'!$B$69:$M$69</c:f>
              <c:numCache>
                <c:formatCode>General</c:formatCode>
                <c:ptCount val="12"/>
                <c:pt idx="0">
                  <c:v>11</c:v>
                </c:pt>
                <c:pt idx="1">
                  <c:v>9</c:v>
                </c:pt>
                <c:pt idx="2">
                  <c:v>14</c:v>
                </c:pt>
                <c:pt idx="3">
                  <c:v>14</c:v>
                </c:pt>
                <c:pt idx="4">
                  <c:v>23</c:v>
                </c:pt>
                <c:pt idx="5">
                  <c:v>12</c:v>
                </c:pt>
                <c:pt idx="6">
                  <c:v>15</c:v>
                </c:pt>
                <c:pt idx="7">
                  <c:v>21</c:v>
                </c:pt>
                <c:pt idx="8">
                  <c:v>25</c:v>
                </c:pt>
                <c:pt idx="9">
                  <c:v>21</c:v>
                </c:pt>
                <c:pt idx="10">
                  <c:v>18</c:v>
                </c:pt>
                <c:pt idx="11">
                  <c:v>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50368"/>
        <c:axId val="93065216"/>
      </c:lineChart>
      <c:catAx>
        <c:axId val="93050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MONTH</a:t>
                </a:r>
              </a:p>
            </c:rich>
          </c:tx>
          <c:layout>
            <c:manualLayout>
              <c:xMode val="edge"/>
              <c:yMode val="edge"/>
              <c:x val="0.48261958725374776"/>
              <c:y val="0.947882090464314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5216"/>
        <c:crosses val="autoZero"/>
        <c:auto val="1"/>
        <c:lblAlgn val="ctr"/>
        <c:lblOffset val="100"/>
        <c:noMultiLvlLbl val="0"/>
      </c:catAx>
      <c:valAx>
        <c:axId val="930652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CALLS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5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cap="all" baseline="0">
                <a:effectLst/>
              </a:rPr>
              <a:t>Total Number of Alcohol-Related Ambulance Calls in NE Quad Per Month</a:t>
            </a:r>
            <a:endParaRPr lang="en-US" sz="24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'Month Data'!$A$78</c:f>
              <c:strCache>
                <c:ptCount val="1"/>
                <c:pt idx="0">
                  <c:v>2011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'Month Data'!$B$77:$M$77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Data'!$B$78:$M$78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8</c:v>
                </c:pt>
                <c:pt idx="9">
                  <c:v>8</c:v>
                </c:pt>
                <c:pt idx="10">
                  <c:v>7</c:v>
                </c:pt>
                <c:pt idx="11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'Month Data'!$A$79</c:f>
              <c:strCache>
                <c:ptCount val="1"/>
                <c:pt idx="0">
                  <c:v>2012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'Month Data'!$B$77:$M$77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Data'!$B$79:$M$79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1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  <c:pt idx="8">
                  <c:v>5</c:v>
                </c:pt>
                <c:pt idx="9">
                  <c:v>3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'Month Data'!$A$80</c:f>
              <c:strCache>
                <c:ptCount val="1"/>
                <c:pt idx="0">
                  <c:v>2013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'Month Data'!$B$77:$M$77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Data'!$B$80:$M$80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6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  <c:pt idx="7">
                  <c:v>9</c:v>
                </c:pt>
                <c:pt idx="8">
                  <c:v>12</c:v>
                </c:pt>
                <c:pt idx="9">
                  <c:v>8</c:v>
                </c:pt>
                <c:pt idx="10">
                  <c:v>7</c:v>
                </c:pt>
                <c:pt idx="11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'Month Data'!$A$81</c:f>
              <c:strCache>
                <c:ptCount val="1"/>
                <c:pt idx="0">
                  <c:v>2014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'Month Data'!$B$77:$M$77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Data'!$B$81:$M$81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4</c:v>
                </c:pt>
                <c:pt idx="6">
                  <c:v>6</c:v>
                </c:pt>
                <c:pt idx="7">
                  <c:v>6</c:v>
                </c:pt>
                <c:pt idx="8">
                  <c:v>12</c:v>
                </c:pt>
                <c:pt idx="9">
                  <c:v>17</c:v>
                </c:pt>
                <c:pt idx="10">
                  <c:v>9</c:v>
                </c:pt>
                <c:pt idx="11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'Month Data'!$A$82</c:f>
              <c:strCache>
                <c:ptCount val="1"/>
                <c:pt idx="0">
                  <c:v>2015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'Month Data'!$B$77:$M$77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 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'Month Data'!$B$82:$M$82</c:f>
              <c:numCache>
                <c:formatCode>General</c:formatCode>
                <c:ptCount val="12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6</c:v>
                </c:pt>
                <c:pt idx="4">
                  <c:v>8</c:v>
                </c:pt>
                <c:pt idx="5">
                  <c:v>1</c:v>
                </c:pt>
                <c:pt idx="6">
                  <c:v>6</c:v>
                </c:pt>
                <c:pt idx="7">
                  <c:v>6</c:v>
                </c:pt>
                <c:pt idx="8">
                  <c:v>13</c:v>
                </c:pt>
                <c:pt idx="9">
                  <c:v>9</c:v>
                </c:pt>
                <c:pt idx="10">
                  <c:v>12</c:v>
                </c:pt>
                <c:pt idx="11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05536"/>
        <c:axId val="93112192"/>
      </c:lineChart>
      <c:catAx>
        <c:axId val="93105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12192"/>
        <c:crosses val="autoZero"/>
        <c:auto val="1"/>
        <c:lblAlgn val="ctr"/>
        <c:lblOffset val="100"/>
        <c:noMultiLvlLbl val="0"/>
      </c:catAx>
      <c:valAx>
        <c:axId val="93112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CALLS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0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4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5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13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7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5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9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7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EEFEEF7-2F38-4160-97B4-8679D51D78A0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B390DD-0837-4ADF-9F69-356F860DE45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54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Alcohol-related Ambulance Calls in Johnson County, IA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437180"/>
          </a:xfrm>
        </p:spPr>
        <p:txBody>
          <a:bodyPr>
            <a:normAutofit/>
          </a:bodyPr>
          <a:lstStyle/>
          <a:p>
            <a:r>
              <a:rPr lang="en-US" dirty="0" smtClean="0"/>
              <a:t>Kendra Kramer</a:t>
            </a:r>
          </a:p>
          <a:p>
            <a:r>
              <a:rPr lang="en-US" dirty="0" smtClean="0"/>
              <a:t>University of </a:t>
            </a:r>
            <a:r>
              <a:rPr lang="en-US" dirty="0"/>
              <a:t>I</a:t>
            </a:r>
            <a:r>
              <a:rPr lang="en-US" dirty="0" smtClean="0"/>
              <a:t>owa | College of Public </a:t>
            </a:r>
            <a:r>
              <a:rPr lang="en-US" dirty="0"/>
              <a:t>H</a:t>
            </a:r>
            <a:r>
              <a:rPr lang="en-US" dirty="0" smtClean="0"/>
              <a:t>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677572"/>
              </p:ext>
            </p:extLst>
          </p:nvPr>
        </p:nvGraphicFramePr>
        <p:xfrm>
          <a:off x="0" y="227478"/>
          <a:ext cx="11994776" cy="606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117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776404"/>
              </p:ext>
            </p:extLst>
          </p:nvPr>
        </p:nvGraphicFramePr>
        <p:xfrm>
          <a:off x="75304" y="86061"/>
          <a:ext cx="12116696" cy="617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73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381529"/>
              </p:ext>
            </p:extLst>
          </p:nvPr>
        </p:nvGraphicFramePr>
        <p:xfrm>
          <a:off x="553710" y="121919"/>
          <a:ext cx="11398035" cy="570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7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993948"/>
              </p:ext>
            </p:extLst>
          </p:nvPr>
        </p:nvGraphicFramePr>
        <p:xfrm>
          <a:off x="0" y="0"/>
          <a:ext cx="11994776" cy="6228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1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878862"/>
              </p:ext>
            </p:extLst>
          </p:nvPr>
        </p:nvGraphicFramePr>
        <p:xfrm>
          <a:off x="124179" y="-1"/>
          <a:ext cx="11898488" cy="6242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4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622970"/>
              </p:ext>
            </p:extLst>
          </p:nvPr>
        </p:nvGraphicFramePr>
        <p:xfrm>
          <a:off x="0" y="205963"/>
          <a:ext cx="11854927" cy="595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94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655658"/>
              </p:ext>
            </p:extLst>
          </p:nvPr>
        </p:nvGraphicFramePr>
        <p:xfrm>
          <a:off x="118334" y="0"/>
          <a:ext cx="11887199" cy="6347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48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869525"/>
              </p:ext>
            </p:extLst>
          </p:nvPr>
        </p:nvGraphicFramePr>
        <p:xfrm>
          <a:off x="568501" y="184590"/>
          <a:ext cx="11510610" cy="611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91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703591"/>
              </p:ext>
            </p:extLst>
          </p:nvPr>
        </p:nvGraphicFramePr>
        <p:xfrm>
          <a:off x="225322" y="239889"/>
          <a:ext cx="11855516" cy="601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5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864600"/>
              </p:ext>
            </p:extLst>
          </p:nvPr>
        </p:nvGraphicFramePr>
        <p:xfrm>
          <a:off x="222546" y="0"/>
          <a:ext cx="11641794" cy="6206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7490" y="6446520"/>
            <a:ext cx="6983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*Data only includes weekends during football season (August – November)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7714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625351"/>
              </p:ext>
            </p:extLst>
          </p:nvPr>
        </p:nvGraphicFramePr>
        <p:xfrm>
          <a:off x="430306" y="139849"/>
          <a:ext cx="11478409" cy="608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6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407243"/>
              </p:ext>
            </p:extLst>
          </p:nvPr>
        </p:nvGraphicFramePr>
        <p:xfrm>
          <a:off x="140970" y="182880"/>
          <a:ext cx="11597640" cy="5955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77490" y="6446520"/>
            <a:ext cx="6983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*Data only includes weekends during football season (August – November)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945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080143"/>
              </p:ext>
            </p:extLst>
          </p:nvPr>
        </p:nvGraphicFramePr>
        <p:xfrm>
          <a:off x="307404" y="89703"/>
          <a:ext cx="11687371" cy="618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3095" y="6435762"/>
            <a:ext cx="6983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*Data only includes weekends during football season (August – November)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2105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036743"/>
              </p:ext>
            </p:extLst>
          </p:nvPr>
        </p:nvGraphicFramePr>
        <p:xfrm>
          <a:off x="291043" y="279135"/>
          <a:ext cx="11539714" cy="590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3095" y="6435762"/>
            <a:ext cx="6983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*Time of day data not available for 2012.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694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437742"/>
              </p:ext>
            </p:extLst>
          </p:nvPr>
        </p:nvGraphicFramePr>
        <p:xfrm>
          <a:off x="0" y="274039"/>
          <a:ext cx="12306748" cy="6072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570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553061"/>
              </p:ext>
            </p:extLst>
          </p:nvPr>
        </p:nvGraphicFramePr>
        <p:xfrm>
          <a:off x="546258" y="218122"/>
          <a:ext cx="11272362" cy="582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8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853593"/>
              </p:ext>
            </p:extLst>
          </p:nvPr>
        </p:nvGraphicFramePr>
        <p:xfrm>
          <a:off x="0" y="205740"/>
          <a:ext cx="11795760" cy="614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6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447489"/>
              </p:ext>
            </p:extLst>
          </p:nvPr>
        </p:nvGraphicFramePr>
        <p:xfrm>
          <a:off x="0" y="0"/>
          <a:ext cx="12027049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2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949358"/>
              </p:ext>
            </p:extLst>
          </p:nvPr>
        </p:nvGraphicFramePr>
        <p:xfrm>
          <a:off x="0" y="226273"/>
          <a:ext cx="12191999" cy="6109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02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2428" y="0"/>
            <a:ext cx="11005073" cy="5955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Alcohol-Related Ambulance Calls Age Statistics Over time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34840"/>
              </p:ext>
            </p:extLst>
          </p:nvPr>
        </p:nvGraphicFramePr>
        <p:xfrm>
          <a:off x="118330" y="595523"/>
          <a:ext cx="543261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80"/>
                <a:gridCol w="677732"/>
                <a:gridCol w="935915"/>
                <a:gridCol w="968189"/>
                <a:gridCol w="1118795"/>
                <a:gridCol w="710005"/>
              </a:tblGrid>
              <a:tr h="3296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</a:t>
                      </a:r>
                      <a:r>
                        <a:rPr lang="en-US" sz="1600" baseline="0" dirty="0" smtClean="0"/>
                        <a:t>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</a:t>
                      </a:r>
                      <a:endParaRPr lang="en-US" sz="1600" dirty="0"/>
                    </a:p>
                  </a:txBody>
                  <a:tcPr/>
                </a:tc>
              </a:tr>
              <a:tr h="303868">
                <a:tc rowSpan="8">
                  <a:txBody>
                    <a:bodyPr/>
                    <a:lstStyle/>
                    <a:p>
                      <a:r>
                        <a:rPr lang="en-US" sz="1400" dirty="0" smtClean="0"/>
                        <a:t>Downtown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rowSpan="8">
                  <a:txBody>
                    <a:bodyPr/>
                    <a:lstStyle/>
                    <a:p>
                      <a:r>
                        <a:rPr lang="en-US" sz="1400" dirty="0" smtClean="0"/>
                        <a:t>SE Quad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36.2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77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2010*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32.4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38.5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37.5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39.7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86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41.5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39.5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74820"/>
              </p:ext>
            </p:extLst>
          </p:nvPr>
        </p:nvGraphicFramePr>
        <p:xfrm>
          <a:off x="5671068" y="595523"/>
          <a:ext cx="5432616" cy="5227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1980"/>
                <a:gridCol w="677732"/>
                <a:gridCol w="935915"/>
                <a:gridCol w="968189"/>
                <a:gridCol w="1118795"/>
                <a:gridCol w="710005"/>
              </a:tblGrid>
              <a:tr h="3511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Min</a:t>
                      </a:r>
                      <a:r>
                        <a:rPr lang="en-US" sz="1600" baseline="0" dirty="0" smtClean="0"/>
                        <a:t>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</a:t>
                      </a:r>
                      <a:endParaRPr lang="en-US" sz="1600" dirty="0"/>
                    </a:p>
                  </a:txBody>
                  <a:tcPr/>
                </a:tc>
              </a:tr>
              <a:tr h="303868">
                <a:tc rowSpan="8">
                  <a:txBody>
                    <a:bodyPr/>
                    <a:lstStyle/>
                    <a:p>
                      <a:r>
                        <a:rPr lang="en-US" sz="1400" dirty="0" smtClean="0"/>
                        <a:t>NE Quad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/>
                </a:tc>
              </a:tr>
              <a:tr h="303868">
                <a:tc rowSpan="8">
                  <a:txBody>
                    <a:bodyPr/>
                    <a:lstStyle/>
                    <a:p>
                      <a:r>
                        <a:rPr lang="en-US" sz="1400" dirty="0" smtClean="0"/>
                        <a:t>SW Quad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79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35.2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83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31.5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2010*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Data Not</a:t>
                      </a:r>
                      <a:r>
                        <a:rPr lang="en-US" sz="1400" baseline="0" dirty="0" smtClean="0"/>
                        <a:t> Available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35.1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31.8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2013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35.1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75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386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32.2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16235" y="2936838"/>
            <a:ext cx="982532" cy="116955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*Note: 2010 data is from March-December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533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031411"/>
              </p:ext>
            </p:extLst>
          </p:nvPr>
        </p:nvGraphicFramePr>
        <p:xfrm>
          <a:off x="220306" y="225520"/>
          <a:ext cx="11387195" cy="5863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48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818" y="627796"/>
            <a:ext cx="7317809" cy="56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-1226372" y="215153"/>
            <a:ext cx="11005073" cy="5955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Johnson County Ambulance Call Zones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1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946896"/>
              </p:ext>
            </p:extLst>
          </p:nvPr>
        </p:nvGraphicFramePr>
        <p:xfrm>
          <a:off x="283368" y="162876"/>
          <a:ext cx="10323672" cy="6089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3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726563"/>
              </p:ext>
            </p:extLst>
          </p:nvPr>
        </p:nvGraphicFramePr>
        <p:xfrm>
          <a:off x="130968" y="0"/>
          <a:ext cx="6898482" cy="644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42115"/>
              </p:ext>
            </p:extLst>
          </p:nvPr>
        </p:nvGraphicFramePr>
        <p:xfrm>
          <a:off x="7029450" y="433917"/>
          <a:ext cx="4720590" cy="545522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940862"/>
                <a:gridCol w="2206198"/>
                <a:gridCol w="1573530"/>
              </a:tblGrid>
              <a:tr h="3472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</a:t>
                      </a:r>
                      <a:r>
                        <a:rPr lang="en-US" baseline="0" dirty="0" smtClean="0"/>
                        <a:t> total calls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Downtown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31.8%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</a:t>
                      </a:r>
                      <a:r>
                        <a:rPr lang="en-US" baseline="0" dirty="0" smtClean="0"/>
                        <a:t> Quad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24.8%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 Quad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11.9%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Coralville</a:t>
                      </a:r>
                      <a:r>
                        <a:rPr lang="en-US" baseline="0" dirty="0" smtClean="0"/>
                        <a:t> South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8.5%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SW Quad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7.1%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North Liberty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NW Quad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3.2%</a:t>
                      </a:r>
                      <a:endParaRPr lang="en-US" dirty="0"/>
                    </a:p>
                  </a:txBody>
                  <a:tcPr anchor="ctr"/>
                </a:tc>
              </a:tr>
              <a:tr h="5350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Coralville</a:t>
                      </a:r>
                      <a:r>
                        <a:rPr lang="en-US" baseline="0" dirty="0" smtClean="0"/>
                        <a:t> North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1.7%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7490" y="6396335"/>
            <a:ext cx="698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*Other includes: Cedar County intercepts, Coralville fire, Hills, Iowa County, JCAS, Kalona, Lone Tree, Mercy Hospital, Out of County, Oxford, Riverside, Solon, Tiffin, UIHC, University Heights and West Branch calls.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750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102550"/>
              </p:ext>
            </p:extLst>
          </p:nvPr>
        </p:nvGraphicFramePr>
        <p:xfrm>
          <a:off x="198592" y="0"/>
          <a:ext cx="11751030" cy="5987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7490" y="6396335"/>
            <a:ext cx="698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*Other includes: Cedar County intercepts, Coralville fire, Hills, Iowa County, JCAS, Kalona, Lone Tree, Mercy Hospital, Out of County, Oxford, Riverside, Solon, Tiffin, UIHC, University Heights and West Branch calls.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5392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196517"/>
              </p:ext>
            </p:extLst>
          </p:nvPr>
        </p:nvGraphicFramePr>
        <p:xfrm>
          <a:off x="193638" y="237637"/>
          <a:ext cx="11876442" cy="5980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78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411637"/>
              </p:ext>
            </p:extLst>
          </p:nvPr>
        </p:nvGraphicFramePr>
        <p:xfrm>
          <a:off x="116826" y="244754"/>
          <a:ext cx="11942496" cy="5940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4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92D050"/>
      </a:accent2>
      <a:accent3>
        <a:srgbClr val="FFC000"/>
      </a:accent3>
      <a:accent4>
        <a:srgbClr val="ED7D31"/>
      </a:accent4>
      <a:accent5>
        <a:srgbClr val="954F72"/>
      </a:accent5>
      <a:accent6>
        <a:srgbClr val="A5A5A5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498</TotalTime>
  <Words>870</Words>
  <Application>Microsoft Office PowerPoint</Application>
  <PresentationFormat>Custom</PresentationFormat>
  <Paragraphs>298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Retrospect</vt:lpstr>
      <vt:lpstr>Alcohol-related Ambulance Calls in Johnson County, IA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Alcohol-related Ambulance Calls in Johnson County, IA</dc:title>
  <dc:creator>Kramer, Kendra M</dc:creator>
  <cp:lastModifiedBy>Villhauer, Tanya J</cp:lastModifiedBy>
  <cp:revision>40</cp:revision>
  <dcterms:created xsi:type="dcterms:W3CDTF">2016-03-10T22:14:08Z</dcterms:created>
  <dcterms:modified xsi:type="dcterms:W3CDTF">2016-04-06T13:17:15Z</dcterms:modified>
</cp:coreProperties>
</file>